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4229" r:id="rId1"/>
  </p:sldMasterIdLst>
  <p:notesMasterIdLst>
    <p:notesMasterId r:id="rId22"/>
  </p:notesMasterIdLst>
  <p:handoutMasterIdLst>
    <p:handoutMasterId r:id="rId23"/>
  </p:handoutMasterIdLst>
  <p:sldIdLst>
    <p:sldId id="1408" r:id="rId2"/>
    <p:sldId id="1411" r:id="rId3"/>
    <p:sldId id="1318" r:id="rId4"/>
    <p:sldId id="1452" r:id="rId5"/>
    <p:sldId id="1412" r:id="rId6"/>
    <p:sldId id="1453" r:id="rId7"/>
    <p:sldId id="1454" r:id="rId8"/>
    <p:sldId id="1445" r:id="rId9"/>
    <p:sldId id="1455" r:id="rId10"/>
    <p:sldId id="1446" r:id="rId11"/>
    <p:sldId id="1447" r:id="rId12"/>
    <p:sldId id="1451" r:id="rId13"/>
    <p:sldId id="1456" r:id="rId14"/>
    <p:sldId id="1448" r:id="rId15"/>
    <p:sldId id="1457" r:id="rId16"/>
    <p:sldId id="1449" r:id="rId17"/>
    <p:sldId id="1450" r:id="rId18"/>
    <p:sldId id="1441" r:id="rId19"/>
    <p:sldId id="1405" r:id="rId20"/>
    <p:sldId id="1326" r:id="rId21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gnite 2016 Template Light" id="{A073DAE3-B461-442F-A3D3-6642BD875E45}">
          <p14:sldIdLst>
            <p14:sldId id="1408"/>
            <p14:sldId id="1411"/>
            <p14:sldId id="1318"/>
            <p14:sldId id="1452"/>
            <p14:sldId id="1412"/>
            <p14:sldId id="1453"/>
            <p14:sldId id="1454"/>
            <p14:sldId id="1445"/>
            <p14:sldId id="1455"/>
            <p14:sldId id="1446"/>
            <p14:sldId id="1447"/>
            <p14:sldId id="1451"/>
            <p14:sldId id="1456"/>
            <p14:sldId id="1448"/>
            <p14:sldId id="1457"/>
            <p14:sldId id="1449"/>
            <p14:sldId id="1450"/>
            <p14:sldId id="1441"/>
            <p14:sldId id="1405"/>
            <p14:sldId id="1326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83B01"/>
    <a:srgbClr val="505050"/>
    <a:srgbClr val="FFB900"/>
    <a:srgbClr val="292929"/>
    <a:srgbClr val="FFFFFF"/>
    <a:srgbClr val="BAD80A"/>
    <a:srgbClr val="A80000"/>
    <a:srgbClr val="5C2D91"/>
    <a:srgbClr val="0078D7"/>
    <a:srgbClr val="107C1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27" autoAdjust="0"/>
    <p:restoredTop sz="96540" autoAdjust="0"/>
  </p:normalViewPr>
  <p:slideViewPr>
    <p:cSldViewPr>
      <p:cViewPr varScale="1">
        <p:scale>
          <a:sx n="61" d="100"/>
          <a:sy n="61" d="100"/>
        </p:scale>
        <p:origin x="21" y="36"/>
      </p:cViewPr>
      <p:guideLst/>
    </p:cSldViewPr>
  </p:slideViewPr>
  <p:outlineViewPr>
    <p:cViewPr>
      <p:scale>
        <a:sx n="33" d="100"/>
        <a:sy n="33" d="100"/>
      </p:scale>
      <p:origin x="0" y="-1321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-1122"/>
    </p:cViewPr>
  </p:sorterViewPr>
  <p:notesViewPr>
    <p:cSldViewPr showGuides="1">
      <p:cViewPr varScale="1">
        <p:scale>
          <a:sx n="73" d="100"/>
          <a:sy n="73" d="100"/>
        </p:scale>
        <p:origin x="3174" y="5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>
                <a:latin typeface="Segoe UI" pitchFamily="34" charset="0"/>
              </a:rPr>
              <a:t>Microsoft Ignite 2016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8D045D-9A66-44E7-900A-FC6D0BD4E54A}" type="datetime8">
              <a:rPr lang="en-US" smtClean="0">
                <a:latin typeface="Segoe UI" pitchFamily="34" charset="0"/>
              </a:rPr>
              <a:t>10/20/2016 10:48 AM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r>
              <a:rPr lang="en-US" dirty="0"/>
              <a:t>Microsoft Ignite 2016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EEC551-8CDA-4EB6-89BB-2A86C9F091C8}" type="datetime8">
              <a:rPr lang="en-US" smtClean="0"/>
              <a:t>10/20/2016 10:48 AM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0EC29EE-A8AD-4CE0-9C0B-116E0D4D7533}" type="datetime8">
              <a:rPr lang="en-US" smtClean="0"/>
              <a:t>10/20/2016 10:48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28446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0EC29EE-A8AD-4CE0-9C0B-116E0D4D7533}" type="datetime8">
              <a:rPr lang="en-US" smtClean="0"/>
              <a:t>10/20/2016 10:48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05144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0EC29EE-A8AD-4CE0-9C0B-116E0D4D7533}" type="datetime8">
              <a:rPr lang="en-US" smtClean="0"/>
              <a:t>10/20/2016 11:52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6176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0EC29EE-A8AD-4CE0-9C0B-116E0D4D7533}" type="datetime8">
              <a:rPr lang="en-US" smtClean="0"/>
              <a:t>10/20/2016 10:48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47353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0EC29EE-A8AD-4CE0-9C0B-116E0D4D7533}" type="datetime8">
              <a:rPr lang="en-US" smtClean="0"/>
              <a:t>10/20/2016 3:16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7257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0EC29EE-A8AD-4CE0-9C0B-116E0D4D7533}" type="datetime8">
              <a:rPr lang="en-US" smtClean="0"/>
              <a:t>10/20/2016 10:48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57349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0EC29EE-A8AD-4CE0-9C0B-116E0D4D7533}" type="datetime8">
              <a:rPr lang="en-US" smtClean="0"/>
              <a:t>10/20/2016 10:48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4342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0EC29EE-A8AD-4CE0-9C0B-116E0D4D7533}" type="datetime8">
              <a:rPr lang="en-US" smtClean="0"/>
              <a:t>10/20/2016 10:48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45538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0EC29EE-A8AD-4CE0-9C0B-116E0D4D7533}" type="datetime8">
              <a:rPr lang="en-US" smtClean="0"/>
              <a:t>10/20/2016 10:48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59679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8A17D118-1690-458F-B4D2-F9DA5D6F5033}" type="datetime8">
              <a:rPr lang="en-US" smtClean="0">
                <a:solidFill>
                  <a:prstClr val="black"/>
                </a:solidFill>
              </a:rPr>
              <a:t>10/20/2016 10:48 AM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C87E0CF-87F6-4B58-B8B8-DCAB2DAAF3CA}" type="slidenum">
              <a:rPr lang="en-US" smtClean="0">
                <a:solidFill>
                  <a:prstClr val="black"/>
                </a:solidFill>
              </a:rPr>
              <a:pPr/>
              <a:t>20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</p:spTree>
    <p:extLst>
      <p:ext uri="{BB962C8B-B14F-4D97-AF65-F5344CB8AC3E}">
        <p14:creationId xmlns:p14="http://schemas.microsoft.com/office/powerpoint/2010/main" val="28614985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0EC29EE-A8AD-4CE0-9C0B-116E0D4D7533}" type="datetime8">
              <a:rPr lang="en-US" smtClean="0"/>
              <a:t>10/20/2016 10:50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18841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0EC29EE-A8AD-4CE0-9C0B-116E0D4D7533}" type="datetime8">
              <a:rPr lang="en-US" smtClean="0"/>
              <a:t>10/20/2016 5:38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63991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0EC29EE-A8AD-4CE0-9C0B-116E0D4D7533}" type="datetime8">
              <a:rPr lang="en-US" smtClean="0"/>
              <a:t>10/20/2016 10:54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86210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0EC29EE-A8AD-4CE0-9C0B-116E0D4D7533}" type="datetime8">
              <a:rPr lang="en-US" smtClean="0"/>
              <a:t>10/20/2016 10:57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18823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0EC29EE-A8AD-4CE0-9C0B-116E0D4D7533}" type="datetime8">
              <a:rPr lang="en-US" smtClean="0"/>
              <a:t>10/20/2016 10:48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61176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0EC29EE-A8AD-4CE0-9C0B-116E0D4D7533}" type="datetime8">
              <a:rPr lang="en-US" smtClean="0"/>
              <a:t>10/20/2016 10:58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99772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0EC29EE-A8AD-4CE0-9C0B-116E0D4D7533}" type="datetime8">
              <a:rPr lang="en-US" smtClean="0"/>
              <a:t>10/20/2016 10:48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05249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0EC29EE-A8AD-4CE0-9C0B-116E0D4D7533}" type="datetime8">
              <a:rPr lang="en-US" smtClean="0"/>
              <a:t>10/20/2016 10:48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95719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7" Type="http://schemas.openxmlformats.org/officeDocument/2006/relationships/image" Target="../media/image4.png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.emf"/><Relationship Id="rId5" Type="http://schemas.openxmlformats.org/officeDocument/2006/relationships/image" Target="../media/image2.png"/><Relationship Id="rId4" Type="http://schemas.openxmlformats.org/officeDocument/2006/relationships/image" Target="../media/image1.w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3.emf"/><Relationship Id="rId5" Type="http://schemas.openxmlformats.org/officeDocument/2006/relationships/image" Target="../media/image2.png"/><Relationship Id="rId4" Type="http://schemas.openxmlformats.org/officeDocument/2006/relationships/image" Target="../media/image1.wmf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_Walk_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/>
          <p:cNvGraphicFramePr>
            <a:graphicFrameLocks noChangeAspect="1"/>
          </p:cNvGraphicFramePr>
          <p:nvPr userDrawn="1">
            <p:extLst>
              <p:ext uri="{D42A27DB-BD31-4B8C-83A1-F6EECF244321}">
                <p14:modId xmlns:p14="http://schemas.microsoft.com/office/powerpoint/2010/main" val="1331019803"/>
              </p:ext>
            </p:extLst>
          </p:nvPr>
        </p:nvGraphicFramePr>
        <p:xfrm>
          <a:off x="0" y="0"/>
          <a:ext cx="12435839" cy="59993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22" name="Image" r:id="rId3" imgW="24380640" imgH="15238080" progId="Photoshop.Image.12">
                  <p:embed/>
                </p:oleObj>
              </mc:Choice>
              <mc:Fallback>
                <p:oleObj name="Image" r:id="rId3" imgW="24380640" imgH="15238080" progId="Photoshop.Image.12">
                  <p:embed/>
                  <p:pic>
                    <p:nvPicPr>
                      <p:cNvPr id="2" name="Object 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12435839" cy="599938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85589" y="6233566"/>
            <a:ext cx="1456418" cy="310896"/>
          </a:xfrm>
          <a:prstGeom prst="rect">
            <a:avLst/>
          </a:prstGeom>
        </p:spPr>
      </p:pic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3" name="TextBox 2"/>
          <p:cNvSpPr txBox="1"/>
          <p:nvPr userDrawn="1"/>
        </p:nvSpPr>
        <p:spPr>
          <a:xfrm>
            <a:off x="241573" y="1913086"/>
            <a:ext cx="8568952" cy="1264962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NZ" sz="7000" dirty="0">
                <a:solidFill>
                  <a:schemeClr val="bg1"/>
                </a:solidFill>
                <a:latin typeface="+mn-lt"/>
              </a:rPr>
              <a:t>Microsoft Ignite</a:t>
            </a:r>
            <a:r>
              <a:rPr lang="en-NZ" sz="7000" baseline="0" dirty="0">
                <a:solidFill>
                  <a:schemeClr val="bg1"/>
                </a:solidFill>
                <a:latin typeface="+mn-lt"/>
              </a:rPr>
              <a:t> NZ</a:t>
            </a:r>
            <a:endParaRPr lang="en-NZ" sz="7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5" name="TextBox 4"/>
          <p:cNvSpPr txBox="1"/>
          <p:nvPr userDrawn="1"/>
        </p:nvSpPr>
        <p:spPr>
          <a:xfrm>
            <a:off x="241573" y="2921198"/>
            <a:ext cx="8208912" cy="148040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NZ" sz="4000" dirty="0">
                <a:solidFill>
                  <a:schemeClr val="bg1"/>
                </a:solidFill>
                <a:latin typeface="+mn-lt"/>
              </a:rPr>
              <a:t>25-28</a:t>
            </a:r>
            <a:r>
              <a:rPr lang="en-NZ" sz="4000" baseline="0" dirty="0">
                <a:solidFill>
                  <a:schemeClr val="bg1"/>
                </a:solidFill>
                <a:latin typeface="+mn-lt"/>
              </a:rPr>
              <a:t> October 2016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NZ" sz="4000" baseline="0" dirty="0">
                <a:solidFill>
                  <a:schemeClr val="bg1"/>
                </a:solidFill>
                <a:latin typeface="+mn-lt"/>
              </a:rPr>
              <a:t>SKYCITY, Auckland</a:t>
            </a:r>
            <a:endParaRPr lang="en-NZ" sz="4000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31410" y="-234182"/>
            <a:ext cx="12405065" cy="2205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902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9467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3355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Evidence Slide">
    <p:bg bwMode="gray"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gradFill>
                  <a:gsLst>
                    <a:gs pos="18584">
                      <a:schemeClr val="tx2"/>
                    </a:gs>
                    <a:gs pos="57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Customer evidence slide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 bwMode="gray">
          <a:xfrm>
            <a:off x="274638" y="1434069"/>
            <a:ext cx="5486400" cy="1827214"/>
          </a:xfrm>
          <a:blipFill>
            <a:blip r:embed="rId2"/>
            <a:stretch>
              <a:fillRect/>
            </a:stretch>
          </a:blip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lang="en-US" sz="2400" kern="1200" spc="0" baseline="0" dirty="0">
                <a:noFill/>
                <a:latin typeface="+mn-lt"/>
                <a:ea typeface="+mn-ea"/>
                <a:cs typeface="+mn-cs"/>
              </a:defRPr>
            </a:lvl1pPr>
            <a:lvl2pPr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6218237" y="4868863"/>
            <a:ext cx="5945966" cy="1828800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82880" tIns="146304" rIns="182880" bIns="146304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6218237" y="1434069"/>
            <a:ext cx="5943601" cy="3433208"/>
          </a:xfrm>
          <a:blipFill>
            <a:blip r:embed="rId3"/>
            <a:stretch>
              <a:fillRect/>
            </a:stretch>
          </a:blip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algn="ctr"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Your image here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5989638" y="1836883"/>
            <a:ext cx="0" cy="4754828"/>
          </a:xfrm>
          <a:prstGeom prst="line">
            <a:avLst/>
          </a:prstGeom>
          <a:ln w="3175">
            <a:solidFill>
              <a:schemeClr val="tx1">
                <a:alpha val="2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274638" y="3260725"/>
            <a:ext cx="5486400" cy="3436938"/>
          </a:xfrm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sz="2400"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6218238" y="4868863"/>
            <a:ext cx="5943600" cy="1827214"/>
          </a:xfrm>
        </p:spPr>
        <p:txBody>
          <a:bodyPr lIns="182880" tIns="146304" rIns="182880" bIns="146304" anchor="ctr">
            <a:noAutofit/>
          </a:bodyPr>
          <a:lstStyle>
            <a:lvl1pPr marL="0" indent="0" algn="ctr">
              <a:buNone/>
              <a:defRPr sz="3200">
                <a:gradFill>
                  <a:gsLst>
                    <a:gs pos="27434">
                      <a:srgbClr val="FFFFFF"/>
                    </a:gs>
                    <a:gs pos="54000">
                      <a:srgbClr val="FFFFFF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50802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82282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8229599" cy="738664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897602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82295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619">
                      <a:schemeClr val="tx1"/>
                    </a:gs>
                    <a:gs pos="26549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784147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89345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9086985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41426"/>
            <a:ext cx="5486399" cy="2012859"/>
          </a:xfrm>
        </p:spPr>
        <p:txBody>
          <a:bodyPr>
            <a:spAutoFit/>
          </a:bodyPr>
          <a:lstStyle>
            <a:lvl1pPr>
              <a:defRPr sz="66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69745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56753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01599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/>
          <p:cNvGraphicFramePr>
            <a:graphicFrameLocks noChangeAspect="1"/>
          </p:cNvGraphicFramePr>
          <p:nvPr userDrawn="1">
            <p:extLst>
              <p:ext uri="{D42A27DB-BD31-4B8C-83A1-F6EECF244321}">
                <p14:modId xmlns:p14="http://schemas.microsoft.com/office/powerpoint/2010/main" val="1740786856"/>
              </p:ext>
            </p:extLst>
          </p:nvPr>
        </p:nvGraphicFramePr>
        <p:xfrm>
          <a:off x="636" y="0"/>
          <a:ext cx="12435839" cy="60802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9" name="Image" r:id="rId3" imgW="24380640" imgH="15238080" progId="Photoshop.Image.12">
                  <p:embed/>
                </p:oleObj>
              </mc:Choice>
              <mc:Fallback>
                <p:oleObj name="Image" r:id="rId3" imgW="24380640" imgH="15238080" progId="Photoshop.Image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36" y="0"/>
                        <a:ext cx="12435839" cy="608028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57597" y="6285063"/>
            <a:ext cx="1456418" cy="310896"/>
          </a:xfrm>
          <a:prstGeom prst="rect">
            <a:avLst/>
          </a:prstGeom>
        </p:spPr>
      </p:pic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287481" y="182554"/>
            <a:ext cx="11672947" cy="2119277"/>
          </a:xfrm>
          <a:noFill/>
        </p:spPr>
        <p:txBody>
          <a:bodyPr lIns="146304" tIns="91440" rIns="146304" bIns="91440" anchor="t" anchorCtr="0"/>
          <a:lstStyle>
            <a:lvl1pPr>
              <a:defRPr sz="600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274003" y="3497262"/>
            <a:ext cx="7640499" cy="829612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3" hasCustomPrompt="1"/>
          </p:nvPr>
        </p:nvSpPr>
        <p:spPr bwMode="white">
          <a:xfrm>
            <a:off x="287481" y="2506609"/>
            <a:ext cx="7382067" cy="888264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Session Code</a:t>
            </a:r>
          </a:p>
        </p:txBody>
      </p:sp>
    </p:spTree>
    <p:extLst>
      <p:ext uri="{BB962C8B-B14F-4D97-AF65-F5344CB8AC3E}">
        <p14:creationId xmlns:p14="http://schemas.microsoft.com/office/powerpoint/2010/main" val="1685010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962453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200" y="479425"/>
            <a:ext cx="1449939" cy="30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10562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324043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032684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39778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9599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05684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12618967" y="0"/>
            <a:ext cx="952401" cy="5766967"/>
            <a:chOff x="12618967" y="0"/>
            <a:chExt cx="952401" cy="5766967"/>
          </a:xfrm>
        </p:grpSpPr>
        <p:grpSp>
          <p:nvGrpSpPr>
            <p:cNvPr id="26" name="Group 25"/>
            <p:cNvGrpSpPr/>
            <p:nvPr userDrawn="1"/>
          </p:nvGrpSpPr>
          <p:grpSpPr>
            <a:xfrm rot="5400000">
              <a:off x="11584220" y="1040742"/>
              <a:ext cx="2698730" cy="629236"/>
              <a:chOff x="1584344" y="4543426"/>
              <a:chExt cx="2698730" cy="629236"/>
            </a:xfrm>
          </p:grpSpPr>
          <p:sp>
            <p:nvSpPr>
              <p:cNvPr id="37" name="Rectangle 36"/>
              <p:cNvSpPr/>
              <p:nvPr userDrawn="1"/>
            </p:nvSpPr>
            <p:spPr bwMode="auto">
              <a:xfrm>
                <a:off x="1586734" y="4543428"/>
                <a:ext cx="869930" cy="28976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Oragen</a:t>
                </a:r>
                <a:endPara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endParaRP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216 G:59 B:1</a:t>
                </a:r>
                <a:endParaRPr lang="en-US" sz="5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1" name="Rectangle 40"/>
              <p:cNvSpPr/>
              <p:nvPr userDrawn="1"/>
            </p:nvSpPr>
            <p:spPr bwMode="auto">
              <a:xfrm>
                <a:off x="2505456" y="4543427"/>
                <a:ext cx="869930" cy="28976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R:0 G:120 B:215</a:t>
                </a:r>
              </a:p>
            </p:txBody>
          </p:sp>
          <p:sp>
            <p:nvSpPr>
              <p:cNvPr id="42" name="Rectangle 41"/>
              <p:cNvSpPr/>
              <p:nvPr userDrawn="1"/>
            </p:nvSpPr>
            <p:spPr bwMode="auto">
              <a:xfrm>
                <a:off x="3413144" y="4543426"/>
                <a:ext cx="869930" cy="28976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Dark Gray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R:80 G:80 B:80</a:t>
                </a:r>
              </a:p>
            </p:txBody>
          </p:sp>
          <p:sp>
            <p:nvSpPr>
              <p:cNvPr id="43" name="Rectangle 42"/>
              <p:cNvSpPr/>
              <p:nvPr userDrawn="1"/>
            </p:nvSpPr>
            <p:spPr bwMode="auto">
              <a:xfrm>
                <a:off x="2498744" y="4882896"/>
                <a:ext cx="869930" cy="289766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Yellow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G:185 B:0</a:t>
                </a:r>
              </a:p>
            </p:txBody>
          </p:sp>
          <p:sp>
            <p:nvSpPr>
              <p:cNvPr id="44" name="Rectangle 43"/>
              <p:cNvSpPr/>
              <p:nvPr userDrawn="1"/>
            </p:nvSpPr>
            <p:spPr bwMode="auto">
              <a:xfrm>
                <a:off x="3413144" y="4882895"/>
                <a:ext cx="869930" cy="289766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Orange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G:140 B:0</a:t>
                </a:r>
              </a:p>
            </p:txBody>
          </p:sp>
          <p:sp>
            <p:nvSpPr>
              <p:cNvPr id="45" name="Rectangle 44"/>
              <p:cNvSpPr/>
              <p:nvPr userDrawn="1"/>
            </p:nvSpPr>
            <p:spPr bwMode="auto">
              <a:xfrm>
                <a:off x="1584344" y="4882896"/>
                <a:ext cx="869930" cy="28976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210 G:210 B:210</a:t>
                </a:r>
                <a:endParaRPr lang="en-US" sz="500" dirty="0">
                  <a:gradFill>
                    <a:gsLst>
                      <a:gs pos="37168">
                        <a:srgbClr val="292929"/>
                      </a:gs>
                      <a:gs pos="72000">
                        <a:srgbClr val="292929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28" name="TextBox 27"/>
            <p:cNvSpPr txBox="1"/>
            <p:nvPr userDrawn="1"/>
          </p:nvSpPr>
          <p:spPr>
            <a:xfrm rot="5400000">
              <a:off x="12988035" y="260168"/>
              <a:ext cx="843501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32742" rtl="0" eaLnBrk="1" latinLnBrk="0" hangingPunct="1"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Main colors</a:t>
              </a:r>
            </a:p>
          </p:txBody>
        </p:sp>
        <p:sp>
          <p:nvSpPr>
            <p:cNvPr id="32" name="TextBox 31"/>
            <p:cNvSpPr txBox="1"/>
            <p:nvPr userDrawn="1"/>
          </p:nvSpPr>
          <p:spPr>
            <a:xfrm rot="5400000">
              <a:off x="11742070" y="4230580"/>
              <a:ext cx="2656496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32742" rtl="0" eaLnBrk="1" latinLnBrk="0" hangingPunct="1"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Secondary colors (use only when necessary)</a:t>
              </a:r>
            </a:p>
          </p:txBody>
        </p:sp>
        <p:sp>
          <p:nvSpPr>
            <p:cNvPr id="22" name="Rectangle 21"/>
            <p:cNvSpPr/>
            <p:nvPr userDrawn="1"/>
          </p:nvSpPr>
          <p:spPr bwMode="auto">
            <a:xfrm rot="5400000">
              <a:off x="12328888" y="5187119"/>
              <a:ext cx="869930" cy="289766"/>
            </a:xfrm>
            <a:prstGeom prst="rect">
              <a:avLst/>
            </a:prstGeom>
            <a:solidFill>
              <a:srgbClr val="A8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Red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50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168 G:0 B:0</a:t>
              </a:r>
              <a:endParaRPr lang="en-US" sz="50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" name="Rectangle 22"/>
            <p:cNvSpPr/>
            <p:nvPr userDrawn="1"/>
          </p:nvSpPr>
          <p:spPr bwMode="auto">
            <a:xfrm rot="5400000">
              <a:off x="12328888" y="3353997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Light Blue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R:16</a:t>
              </a:r>
              <a:r>
                <a:rPr lang="en-US" sz="50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 G:124 B:16</a:t>
              </a:r>
              <a:endParaRPr lang="en-US" sz="50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" name="Rectangle 23"/>
            <p:cNvSpPr/>
            <p:nvPr userDrawn="1"/>
          </p:nvSpPr>
          <p:spPr bwMode="auto">
            <a:xfrm rot="5400000">
              <a:off x="12328888" y="4272719"/>
              <a:ext cx="869930" cy="289766"/>
            </a:xfrm>
            <a:prstGeom prst="rect">
              <a:avLst/>
            </a:prstGeom>
            <a:solidFill>
              <a:srgbClr val="002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Blue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R0 G32 B80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41" r:id="rId1"/>
    <p:sldLayoutId id="2147484300" r:id="rId2"/>
    <p:sldLayoutId id="2147484295" r:id="rId3"/>
    <p:sldLayoutId id="2147484240" r:id="rId4"/>
    <p:sldLayoutId id="2147484296" r:id="rId5"/>
    <p:sldLayoutId id="2147484241" r:id="rId6"/>
    <p:sldLayoutId id="2147484297" r:id="rId7"/>
    <p:sldLayoutId id="2147484244" r:id="rId8"/>
    <p:sldLayoutId id="2147484298" r:id="rId9"/>
    <p:sldLayoutId id="2147484245" r:id="rId10"/>
    <p:sldLayoutId id="2147484247" r:id="rId11"/>
    <p:sldLayoutId id="2147484331" r:id="rId12"/>
    <p:sldLayoutId id="2147484249" r:id="rId13"/>
    <p:sldLayoutId id="2147484301" r:id="rId14"/>
    <p:sldLayoutId id="2147484251" r:id="rId15"/>
    <p:sldLayoutId id="2147484252" r:id="rId16"/>
    <p:sldLayoutId id="2147484254" r:id="rId17"/>
    <p:sldLayoutId id="2147484257" r:id="rId18"/>
    <p:sldLayoutId id="2147484258" r:id="rId19"/>
    <p:sldLayoutId id="2147484260" r:id="rId20"/>
    <p:sldLayoutId id="2147484299" r:id="rId21"/>
    <p:sldLayoutId id="2147484263" r:id="rId22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msignite.nz/my-ignite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4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1533" y="1974535"/>
            <a:ext cx="9143936" cy="1828786"/>
          </a:xfrm>
        </p:spPr>
        <p:txBody>
          <a:bodyPr/>
          <a:lstStyle/>
          <a:p>
            <a:r>
              <a:rPr lang="en-NZ" sz="8000" noProof="0" dirty="0">
                <a:latin typeface="+mn-lt"/>
              </a:rPr>
              <a:t>Microsoft Ignite NZ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59500" y="3083633"/>
            <a:ext cx="8208912" cy="148040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NZ" sz="4000" dirty="0">
                <a:solidFill>
                  <a:schemeClr val="bg1"/>
                </a:solidFill>
                <a:latin typeface="+mn-lt"/>
              </a:rPr>
              <a:t>25-28</a:t>
            </a:r>
            <a:r>
              <a:rPr lang="en-NZ" sz="4000" baseline="0" dirty="0">
                <a:solidFill>
                  <a:schemeClr val="bg1"/>
                </a:solidFill>
                <a:latin typeface="+mn-lt"/>
              </a:rPr>
              <a:t> October 2016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NZ" sz="4000" baseline="0" dirty="0">
                <a:solidFill>
                  <a:schemeClr val="bg1"/>
                </a:solidFill>
                <a:latin typeface="+mn-lt"/>
              </a:rPr>
              <a:t>SKYCITY, Auckland</a:t>
            </a:r>
            <a:endParaRPr lang="en-NZ" sz="4000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05224"/>
            <a:ext cx="12436475" cy="2210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455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noProof="0" dirty="0"/>
              <a:t>Azure Batch architecture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1415772"/>
          </a:xfrm>
        </p:spPr>
        <p:txBody>
          <a:bodyPr/>
          <a:lstStyle/>
          <a:p>
            <a:r>
              <a:rPr lang="en-NZ" noProof="0" dirty="0"/>
              <a:t>Jobs and tasks – work to be done</a:t>
            </a:r>
          </a:p>
          <a:p>
            <a:r>
              <a:rPr lang="en-NZ" noProof="0" dirty="0"/>
              <a:t>Pools and nodes – where to do that work</a:t>
            </a:r>
          </a:p>
        </p:txBody>
      </p:sp>
    </p:spTree>
    <p:extLst>
      <p:ext uri="{BB962C8B-B14F-4D97-AF65-F5344CB8AC3E}">
        <p14:creationId xmlns:p14="http://schemas.microsoft.com/office/powerpoint/2010/main" val="3017917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noProof="0" dirty="0"/>
              <a:t>Azure Batch architecture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769989"/>
          </a:xfrm>
        </p:spPr>
        <p:txBody>
          <a:bodyPr/>
          <a:lstStyle/>
          <a:p>
            <a:r>
              <a:rPr lang="en-NZ" noProof="0" dirty="0"/>
              <a:t>Windows (PaaS and IaaS)</a:t>
            </a:r>
          </a:p>
          <a:p>
            <a:r>
              <a:rPr lang="en-NZ" dirty="0"/>
              <a:t>Linux (IaaS)</a:t>
            </a:r>
          </a:p>
          <a:p>
            <a:r>
              <a:rPr lang="en-NZ" dirty="0"/>
              <a:t>Run the applications you have today (lift and shift)</a:t>
            </a:r>
          </a:p>
          <a:p>
            <a:r>
              <a:rPr lang="en-NZ" dirty="0"/>
              <a:t>Automatic scaling based on your chosen load factors</a:t>
            </a:r>
          </a:p>
        </p:txBody>
      </p:sp>
    </p:spTree>
    <p:extLst>
      <p:ext uri="{BB962C8B-B14F-4D97-AF65-F5344CB8AC3E}">
        <p14:creationId xmlns:p14="http://schemas.microsoft.com/office/powerpoint/2010/main" val="3376453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noProof="0" dirty="0"/>
              <a:t>Azure Batch architecture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1415772"/>
          </a:xfrm>
        </p:spPr>
        <p:txBody>
          <a:bodyPr/>
          <a:lstStyle/>
          <a:p>
            <a:r>
              <a:rPr lang="en-NZ" noProof="0" dirty="0"/>
              <a:t>Application deployment using packages</a:t>
            </a:r>
            <a:endParaRPr lang="en-NZ" dirty="0"/>
          </a:p>
          <a:p>
            <a:r>
              <a:rPr lang="en-NZ" dirty="0"/>
              <a:t>Batch Shipyard – deployment via Docker</a:t>
            </a:r>
          </a:p>
        </p:txBody>
      </p:sp>
    </p:spTree>
    <p:extLst>
      <p:ext uri="{BB962C8B-B14F-4D97-AF65-F5344CB8AC3E}">
        <p14:creationId xmlns:p14="http://schemas.microsoft.com/office/powerpoint/2010/main" val="1793118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noProof="0" dirty="0"/>
              <a:t>Azure Batch architecture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5478423"/>
          </a:xfrm>
        </p:spPr>
        <p:txBody>
          <a:bodyPr/>
          <a:lstStyle/>
          <a:p>
            <a:r>
              <a:rPr lang="en-NZ" dirty="0"/>
              <a:t>Azure portal – admin users, operations</a:t>
            </a:r>
          </a:p>
          <a:p>
            <a:r>
              <a:rPr lang="en-NZ" dirty="0"/>
              <a:t>Command line – admin, power users</a:t>
            </a:r>
          </a:p>
          <a:p>
            <a:pPr lvl="1"/>
            <a:r>
              <a:rPr lang="en-NZ" dirty="0"/>
              <a:t>Azure </a:t>
            </a:r>
            <a:r>
              <a:rPr lang="en-NZ" dirty="0" err="1"/>
              <a:t>XPlat</a:t>
            </a:r>
            <a:r>
              <a:rPr lang="en-NZ" dirty="0"/>
              <a:t> CLI</a:t>
            </a:r>
          </a:p>
          <a:p>
            <a:pPr lvl="1"/>
            <a:r>
              <a:rPr lang="en-NZ" dirty="0"/>
              <a:t>PowerShell</a:t>
            </a:r>
          </a:p>
          <a:p>
            <a:r>
              <a:rPr lang="en-NZ" dirty="0"/>
              <a:t>API / libraries – developers</a:t>
            </a:r>
          </a:p>
          <a:p>
            <a:pPr lvl="1"/>
            <a:r>
              <a:rPr lang="en-NZ" dirty="0"/>
              <a:t>.NET</a:t>
            </a:r>
          </a:p>
          <a:p>
            <a:pPr lvl="1"/>
            <a:r>
              <a:rPr lang="en-NZ" dirty="0"/>
              <a:t>Java</a:t>
            </a:r>
          </a:p>
          <a:p>
            <a:pPr lvl="1"/>
            <a:r>
              <a:rPr lang="en-NZ" dirty="0"/>
              <a:t>Python</a:t>
            </a:r>
          </a:p>
          <a:p>
            <a:pPr lvl="1"/>
            <a:r>
              <a:rPr lang="en-NZ" dirty="0"/>
              <a:t>Node.js</a:t>
            </a:r>
          </a:p>
          <a:p>
            <a:r>
              <a:rPr lang="en-NZ" dirty="0"/>
              <a:t>Custom experiences – end users</a:t>
            </a:r>
          </a:p>
          <a:p>
            <a:pPr lvl="1"/>
            <a:r>
              <a:rPr lang="en-NZ" dirty="0"/>
              <a:t>Web portal</a:t>
            </a:r>
          </a:p>
          <a:p>
            <a:pPr lvl="1"/>
            <a:r>
              <a:rPr lang="en-NZ" dirty="0"/>
              <a:t>Application GUI integration</a:t>
            </a:r>
          </a:p>
        </p:txBody>
      </p:sp>
    </p:spTree>
    <p:extLst>
      <p:ext uri="{BB962C8B-B14F-4D97-AF65-F5344CB8AC3E}">
        <p14:creationId xmlns:p14="http://schemas.microsoft.com/office/powerpoint/2010/main" val="1218301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noProof="0" dirty="0"/>
              <a:t>Demo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/>
          <a:lstStyle/>
          <a:p>
            <a:r>
              <a:rPr lang="en-NZ" noProof="0" dirty="0"/>
              <a:t>Batch developer experience</a:t>
            </a:r>
          </a:p>
          <a:p>
            <a:pPr lvl="1"/>
            <a:r>
              <a:rPr lang="en-NZ" dirty="0"/>
              <a:t>I’ll use .NET but other languages are similar</a:t>
            </a:r>
          </a:p>
          <a:p>
            <a:r>
              <a:rPr lang="en-NZ" dirty="0"/>
              <a:t>Batch command line admin experience</a:t>
            </a:r>
          </a:p>
          <a:p>
            <a:pPr lvl="1"/>
            <a:r>
              <a:rPr lang="en-NZ" dirty="0"/>
              <a:t>I’ll use </a:t>
            </a:r>
            <a:r>
              <a:rPr lang="en-NZ" dirty="0" err="1"/>
              <a:t>XPlat</a:t>
            </a:r>
            <a:r>
              <a:rPr lang="en-NZ" dirty="0"/>
              <a:t> CLI but PowerShell is similar</a:t>
            </a:r>
          </a:p>
        </p:txBody>
      </p:sp>
    </p:spTree>
    <p:extLst>
      <p:ext uri="{BB962C8B-B14F-4D97-AF65-F5344CB8AC3E}">
        <p14:creationId xmlns:p14="http://schemas.microsoft.com/office/powerpoint/2010/main" val="3077982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noProof="0" dirty="0"/>
              <a:t>Demos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1415772"/>
          </a:xfrm>
        </p:spPr>
        <p:txBody>
          <a:bodyPr/>
          <a:lstStyle/>
          <a:p>
            <a:r>
              <a:rPr lang="en-NZ" noProof="0" dirty="0"/>
              <a:t>Parallelising work to finish quicker (BLAST)</a:t>
            </a:r>
          </a:p>
          <a:p>
            <a:r>
              <a:rPr lang="en-NZ" dirty="0"/>
              <a:t>Distributed deep learning (</a:t>
            </a:r>
            <a:r>
              <a:rPr lang="en-NZ" dirty="0" err="1"/>
              <a:t>TensorFlow</a:t>
            </a:r>
            <a:r>
              <a:rPr lang="en-NZ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29112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noProof="0" dirty="0"/>
              <a:t>Challenges and lessons learned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3785652"/>
          </a:xfrm>
        </p:spPr>
        <p:txBody>
          <a:bodyPr/>
          <a:lstStyle/>
          <a:p>
            <a:r>
              <a:rPr lang="en-NZ" dirty="0"/>
              <a:t>Data movement</a:t>
            </a:r>
          </a:p>
          <a:p>
            <a:r>
              <a:rPr lang="en-NZ" dirty="0"/>
              <a:t>Inter-node communication</a:t>
            </a:r>
          </a:p>
          <a:p>
            <a:pPr lvl="1"/>
            <a:r>
              <a:rPr lang="en-NZ" dirty="0"/>
              <a:t>Critical for tightly coupled applications (MPI)</a:t>
            </a:r>
          </a:p>
          <a:p>
            <a:r>
              <a:rPr lang="en-NZ" dirty="0"/>
              <a:t>Capacity and spin-up time</a:t>
            </a:r>
          </a:p>
          <a:p>
            <a:r>
              <a:rPr lang="en-NZ" dirty="0"/>
              <a:t>Batch vs. interactive</a:t>
            </a:r>
          </a:p>
          <a:p>
            <a:r>
              <a:rPr lang="en-NZ" dirty="0"/>
              <a:t>Security boundaries</a:t>
            </a:r>
          </a:p>
        </p:txBody>
      </p:sp>
    </p:spTree>
    <p:extLst>
      <p:ext uri="{BB962C8B-B14F-4D97-AF65-F5344CB8AC3E}">
        <p14:creationId xmlns:p14="http://schemas.microsoft.com/office/powerpoint/2010/main" val="72608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noProof="0" dirty="0"/>
              <a:t>Ecosystem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769989"/>
          </a:xfrm>
        </p:spPr>
        <p:txBody>
          <a:bodyPr/>
          <a:lstStyle/>
          <a:p>
            <a:r>
              <a:rPr lang="en-NZ" dirty="0"/>
              <a:t>Azure Data Factory (orchestration)</a:t>
            </a:r>
          </a:p>
          <a:p>
            <a:r>
              <a:rPr lang="en-NZ" dirty="0"/>
              <a:t>Azure Data Lake (big data)</a:t>
            </a:r>
          </a:p>
          <a:p>
            <a:r>
              <a:rPr lang="en-NZ" dirty="0"/>
              <a:t>Azure </a:t>
            </a:r>
            <a:r>
              <a:rPr lang="en-NZ" dirty="0" err="1"/>
              <a:t>IoT</a:t>
            </a:r>
            <a:r>
              <a:rPr lang="en-NZ" dirty="0"/>
              <a:t> (good candidate for parallel processing)</a:t>
            </a:r>
          </a:p>
          <a:p>
            <a:r>
              <a:rPr lang="en-NZ" dirty="0"/>
              <a:t>ExpressRoute (data movement, bridge to </a:t>
            </a:r>
            <a:r>
              <a:rPr lang="en-NZ" dirty="0" err="1"/>
              <a:t>on-premise</a:t>
            </a:r>
            <a:r>
              <a:rPr lang="en-NZ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85612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noProof="0" dirty="0"/>
              <a:t>Thanks!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5478423"/>
          </a:xfrm>
        </p:spPr>
        <p:txBody>
          <a:bodyPr/>
          <a:lstStyle/>
          <a:p>
            <a:r>
              <a:rPr lang="en-NZ" noProof="0" dirty="0"/>
              <a:t>Compute tasks don’t have to take ages</a:t>
            </a:r>
          </a:p>
          <a:p>
            <a:r>
              <a:rPr lang="en-NZ" dirty="0"/>
              <a:t>Faster turnaround is better for business and people</a:t>
            </a:r>
          </a:p>
          <a:p>
            <a:r>
              <a:rPr lang="en-NZ" noProof="0" dirty="0"/>
              <a:t>Many patterns scale naturally </a:t>
            </a:r>
            <a:r>
              <a:rPr lang="en-NZ" dirty="0"/>
              <a:t>out and/or up</a:t>
            </a:r>
            <a:endParaRPr lang="en-NZ" noProof="0" dirty="0"/>
          </a:p>
          <a:p>
            <a:r>
              <a:rPr lang="en-NZ" dirty="0"/>
              <a:t>More and bigger machines are there for the taking</a:t>
            </a:r>
          </a:p>
          <a:p>
            <a:endParaRPr lang="en-NZ" dirty="0"/>
          </a:p>
          <a:p>
            <a:r>
              <a:rPr lang="en-NZ" noProof="0" dirty="0"/>
              <a:t>itowlson@microsoft.com | ivan@hestia.cc</a:t>
            </a:r>
          </a:p>
          <a:p>
            <a:r>
              <a:rPr lang="en-NZ" dirty="0"/>
              <a:t>hestia.typepad.com/flatlander | @</a:t>
            </a:r>
            <a:r>
              <a:rPr lang="en-NZ" dirty="0" err="1"/>
              <a:t>ppog_penguin</a:t>
            </a:r>
            <a:endParaRPr lang="en-NZ" dirty="0"/>
          </a:p>
          <a:p>
            <a:r>
              <a:rPr lang="en-NZ" noProof="0" dirty="0"/>
              <a:t>github.com/</a:t>
            </a:r>
            <a:r>
              <a:rPr lang="en-NZ" noProof="0" dirty="0" err="1"/>
              <a:t>itowlson</a:t>
            </a:r>
            <a:r>
              <a:rPr lang="en-NZ" noProof="0" dirty="0"/>
              <a:t>/my-other-computer</a:t>
            </a:r>
          </a:p>
        </p:txBody>
      </p:sp>
    </p:spTree>
    <p:extLst>
      <p:ext uri="{BB962C8B-B14F-4D97-AF65-F5344CB8AC3E}">
        <p14:creationId xmlns:p14="http://schemas.microsoft.com/office/powerpoint/2010/main" val="2450771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5"/>
          <p:cNvSpPr txBox="1">
            <a:spLocks/>
          </p:cNvSpPr>
          <p:nvPr/>
        </p:nvSpPr>
        <p:spPr>
          <a:xfrm>
            <a:off x="5186156" y="4001318"/>
            <a:ext cx="6858000" cy="151426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0" marR="0" indent="0" algn="l" defTabSz="9326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None/>
              <a:tabLst/>
              <a:defRPr sz="4000" kern="1200" spc="0" baseline="0">
                <a:gradFill>
                  <a:gsLst>
                    <a:gs pos="20354">
                      <a:schemeClr val="tx2"/>
                    </a:gs>
                    <a:gs pos="4000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marR="0" indent="0" algn="l" defTabSz="9326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90000"/>
              <a:buFontTx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28582" marR="0" indent="0" algn="l" defTabSz="9326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57163" marR="0" indent="0" algn="l" defTabSz="9326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85745" marR="0" indent="0" algn="l" defTabSz="9326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4834" indent="-233167" algn="l" defTabSz="9326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170" indent="-233167" algn="l" defTabSz="9326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503" indent="-233167" algn="l" defTabSz="9326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3838" indent="-233167" algn="l" defTabSz="9326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32742">
              <a:spcBef>
                <a:spcPct val="0"/>
              </a:spcBef>
            </a:pPr>
            <a:r>
              <a:rPr lang="en-US" sz="2400" dirty="0">
                <a:gradFill>
                  <a:gsLst>
                    <a:gs pos="24779">
                      <a:srgbClr val="292929"/>
                    </a:gs>
                    <a:gs pos="52000">
                      <a:srgbClr val="292929"/>
                    </a:gs>
                  </a:gsLst>
                  <a:lin ang="5400000" scaled="1"/>
                </a:gradFill>
              </a:rPr>
              <a:t>From your PC or Tablet visit My Ignite at </a:t>
            </a:r>
            <a:r>
              <a:rPr lang="en-US" sz="2400" dirty="0">
                <a:gradFill>
                  <a:gsLst>
                    <a:gs pos="24779">
                      <a:srgbClr val="292929"/>
                    </a:gs>
                    <a:gs pos="52000">
                      <a:srgbClr val="292929"/>
                    </a:gs>
                  </a:gsLst>
                  <a:lin ang="5400000" scaled="1"/>
                </a:gradFill>
                <a:hlinkClick r:id="rId3"/>
              </a:rPr>
              <a:t>http://msignite.nz/my-ignite</a:t>
            </a:r>
            <a:r>
              <a:rPr lang="en-US" sz="2400" dirty="0">
                <a:gradFill>
                  <a:gsLst>
                    <a:gs pos="24779">
                      <a:srgbClr val="292929"/>
                    </a:gs>
                    <a:gs pos="52000">
                      <a:srgbClr val="292929"/>
                    </a:gs>
                  </a:gsLst>
                  <a:lin ang="5400000" scaled="1"/>
                </a:gradFill>
              </a:rPr>
              <a:t> </a:t>
            </a:r>
          </a:p>
          <a:p>
            <a:pPr defTabSz="932742">
              <a:spcBef>
                <a:spcPct val="0"/>
              </a:spcBef>
            </a:pPr>
            <a:endParaRPr lang="en-US" sz="2400" dirty="0">
              <a:gradFill>
                <a:gsLst>
                  <a:gs pos="24779">
                    <a:srgbClr val="292929"/>
                  </a:gs>
                  <a:gs pos="52000">
                    <a:srgbClr val="292929"/>
                  </a:gs>
                </a:gsLst>
                <a:lin ang="5400000" scaled="1"/>
              </a:gradFill>
            </a:endParaRPr>
          </a:p>
          <a:p>
            <a:pPr defTabSz="932742">
              <a:spcBef>
                <a:spcPct val="0"/>
              </a:spcBef>
            </a:pPr>
            <a:endParaRPr lang="en-US" sz="2400" dirty="0">
              <a:gradFill>
                <a:gsLst>
                  <a:gs pos="24779">
                    <a:srgbClr val="292929"/>
                  </a:gs>
                  <a:gs pos="52000">
                    <a:srgbClr val="292929"/>
                  </a:gs>
                </a:gsLst>
                <a:lin ang="5400000" scaled="1"/>
              </a:gradFill>
              <a:latin typeface="+mn-lt"/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5066109" y="295274"/>
            <a:ext cx="7098094" cy="915989"/>
          </a:xfrm>
          <a:prstGeom prst="rect">
            <a:avLst/>
          </a:prstGeom>
        </p:spPr>
        <p:txBody>
          <a:bodyPr lIns="182880" tIns="146304" rIns="182880" bIns="146304"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>
              <a:lnSpc>
                <a:spcPct val="80000"/>
              </a:lnSpc>
            </a:pPr>
            <a:r>
              <a:rPr sz="4000" dirty="0">
                <a:gradFill>
                  <a:gsLst>
                    <a:gs pos="24779">
                      <a:srgbClr val="292929"/>
                    </a:gs>
                    <a:gs pos="52000">
                      <a:srgbClr val="292929"/>
                    </a:gs>
                  </a:gsLst>
                  <a:lin ang="5400000" scaled="1"/>
                </a:gradFill>
              </a:rPr>
              <a:t>Please evaluate this session for the chance to instantly win great prizes like Surface Pro 4 and the brand new Xbox One S!</a:t>
            </a:r>
          </a:p>
          <a:p>
            <a:pPr>
              <a:lnSpc>
                <a:spcPct val="80000"/>
              </a:lnSpc>
            </a:pPr>
            <a:endParaRPr sz="4000" dirty="0">
              <a:gradFill>
                <a:gsLst>
                  <a:gs pos="24779">
                    <a:srgbClr val="292929"/>
                  </a:gs>
                  <a:gs pos="52000">
                    <a:srgbClr val="292929"/>
                  </a:gs>
                </a:gsLst>
                <a:lin ang="5400000" scaled="1"/>
              </a:gradFill>
            </a:endParaRPr>
          </a:p>
          <a:p>
            <a:pPr>
              <a:lnSpc>
                <a:spcPct val="80000"/>
              </a:lnSpc>
            </a:pPr>
            <a:r>
              <a:rPr lang="en-US" sz="3200" dirty="0">
                <a:gradFill>
                  <a:gsLst>
                    <a:gs pos="24779">
                      <a:srgbClr val="292929"/>
                    </a:gs>
                    <a:gs pos="52000">
                      <a:srgbClr val="292929"/>
                    </a:gs>
                  </a:gsLst>
                  <a:lin ang="5400000" scaled="1"/>
                </a:gradFill>
              </a:rPr>
              <a:t>Your feedback is important to us!</a:t>
            </a:r>
            <a:endParaRPr sz="3600" dirty="0">
              <a:gradFill>
                <a:gsLst>
                  <a:gs pos="24779">
                    <a:srgbClr val="292929"/>
                  </a:gs>
                  <a:gs pos="52000">
                    <a:srgbClr val="292929"/>
                  </a:gs>
                </a:gsLst>
                <a:lin ang="5400000" scaled="1"/>
              </a:gra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002"/>
            <a:ext cx="4925696" cy="6993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338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3014" y="472926"/>
            <a:ext cx="11672947" cy="2119277"/>
          </a:xfrm>
        </p:spPr>
        <p:txBody>
          <a:bodyPr/>
          <a:lstStyle/>
          <a:p>
            <a:r>
              <a:rPr lang="en-NZ" noProof="0" dirty="0"/>
              <a:t>My Other Computer is an</a:t>
            </a:r>
            <a:br>
              <a:rPr lang="en-NZ" noProof="0" dirty="0"/>
            </a:br>
            <a:r>
              <a:rPr lang="en-NZ" noProof="0" dirty="0"/>
              <a:t>Azure Datacentre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NZ" noProof="0" dirty="0"/>
              <a:t>Ivan Towlson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1830089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66074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noProof="0" dirty="0"/>
              <a:t>Speed matters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/>
          <a:lstStyle/>
          <a:p>
            <a:r>
              <a:rPr lang="en-NZ" noProof="0" dirty="0"/>
              <a:t>Timely data</a:t>
            </a:r>
          </a:p>
          <a:p>
            <a:r>
              <a:rPr lang="en-NZ" dirty="0"/>
              <a:t>Rapid feedback</a:t>
            </a:r>
          </a:p>
          <a:p>
            <a:r>
              <a:rPr lang="en-NZ" dirty="0"/>
              <a:t>Hard deadlines</a:t>
            </a:r>
            <a:endParaRPr lang="en-NZ" noProof="0" dirty="0"/>
          </a:p>
        </p:txBody>
      </p:sp>
    </p:spTree>
    <p:extLst>
      <p:ext uri="{BB962C8B-B14F-4D97-AF65-F5344CB8AC3E}">
        <p14:creationId xmlns:p14="http://schemas.microsoft.com/office/powerpoint/2010/main" val="3695894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noProof="0" dirty="0"/>
              <a:t>What could you do with 100x the scale?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4801314"/>
          </a:xfrm>
        </p:spPr>
        <p:txBody>
          <a:bodyPr/>
          <a:lstStyle/>
          <a:p>
            <a:r>
              <a:rPr lang="en-NZ" noProof="0" dirty="0"/>
              <a:t>Do more with </a:t>
            </a:r>
            <a:r>
              <a:rPr lang="en-NZ" noProof="0" dirty="0" err="1"/>
              <a:t>hyperscale</a:t>
            </a:r>
            <a:endParaRPr lang="en-NZ" noProof="0" dirty="0"/>
          </a:p>
          <a:p>
            <a:pPr lvl="1"/>
            <a:r>
              <a:rPr lang="en-NZ" dirty="0"/>
              <a:t>Get faster results</a:t>
            </a:r>
          </a:p>
          <a:p>
            <a:pPr lvl="1"/>
            <a:r>
              <a:rPr lang="en-NZ" noProof="0" dirty="0"/>
              <a:t>Run larger simulations / models</a:t>
            </a:r>
          </a:p>
          <a:p>
            <a:pPr lvl="1"/>
            <a:r>
              <a:rPr lang="en-NZ" dirty="0"/>
              <a:t>Run more projects</a:t>
            </a:r>
          </a:p>
          <a:p>
            <a:pPr lvl="1"/>
            <a:r>
              <a:rPr lang="en-NZ" noProof="0" dirty="0"/>
              <a:t>Explore new insights (‘what if…’)</a:t>
            </a:r>
          </a:p>
          <a:p>
            <a:r>
              <a:rPr lang="en-NZ" dirty="0"/>
              <a:t>Remove limitations</a:t>
            </a:r>
          </a:p>
          <a:p>
            <a:pPr lvl="1"/>
            <a:r>
              <a:rPr lang="en-NZ" noProof="0" dirty="0"/>
              <a:t>Modify more parameters</a:t>
            </a:r>
          </a:p>
          <a:p>
            <a:pPr lvl="1"/>
            <a:r>
              <a:rPr lang="en-NZ" dirty="0"/>
              <a:t>Analyse more complex models</a:t>
            </a:r>
          </a:p>
          <a:p>
            <a:pPr lvl="1"/>
            <a:r>
              <a:rPr lang="en-NZ" noProof="0" dirty="0"/>
              <a:t>Model larger geographic areas</a:t>
            </a:r>
          </a:p>
          <a:p>
            <a:pPr lvl="1"/>
            <a:r>
              <a:rPr lang="en-NZ" dirty="0"/>
              <a:t>Simulate longer periods of time</a:t>
            </a:r>
          </a:p>
          <a:p>
            <a:pPr lvl="1"/>
            <a:r>
              <a:rPr lang="en-NZ" noProof="0" dirty="0"/>
              <a:t>Generate higher fidelity results</a:t>
            </a:r>
          </a:p>
          <a:p>
            <a:pPr lvl="1"/>
            <a:r>
              <a:rPr lang="en-NZ" dirty="0"/>
              <a:t>Run more iterations</a:t>
            </a:r>
            <a:endParaRPr lang="en-NZ" noProof="0" dirty="0"/>
          </a:p>
        </p:txBody>
      </p:sp>
    </p:spTree>
    <p:extLst>
      <p:ext uri="{BB962C8B-B14F-4D97-AF65-F5344CB8AC3E}">
        <p14:creationId xmlns:p14="http://schemas.microsoft.com/office/powerpoint/2010/main" val="1441720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noProof="0" dirty="0"/>
              <a:t>Big Compute solutions at Microsoft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NZ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069" y="5199072"/>
            <a:ext cx="1918661" cy="1208337"/>
          </a:xfrm>
          <a:prstGeom prst="rect">
            <a:avLst/>
          </a:prstGeom>
        </p:spPr>
      </p:pic>
      <p:sp>
        <p:nvSpPr>
          <p:cNvPr id="8" name="Left Brace 7"/>
          <p:cNvSpPr/>
          <p:nvPr/>
        </p:nvSpPr>
        <p:spPr>
          <a:xfrm rot="5400000">
            <a:off x="1542048" y="3565411"/>
            <a:ext cx="364901" cy="2900360"/>
          </a:xfrm>
          <a:prstGeom prst="leftBrace">
            <a:avLst>
              <a:gd name="adj1" fmla="val 0"/>
              <a:gd name="adj2" fmla="val 50000"/>
            </a:avLst>
          </a:prstGeom>
          <a:ln w="28575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9" name="Rectangle 8"/>
          <p:cNvSpPr/>
          <p:nvPr/>
        </p:nvSpPr>
        <p:spPr bwMode="auto">
          <a:xfrm>
            <a:off x="274318" y="5014364"/>
            <a:ext cx="2901329" cy="1829437"/>
          </a:xfrm>
          <a:prstGeom prst="rect">
            <a:avLst/>
          </a:prstGeom>
          <a:noFill/>
          <a:ln w="381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NZ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6257056" y="1380871"/>
            <a:ext cx="2913414" cy="5464859"/>
            <a:chOff x="6257056" y="1380871"/>
            <a:chExt cx="2913414" cy="5464859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34436" y="5295371"/>
              <a:ext cx="2184708" cy="1059098"/>
            </a:xfrm>
            <a:prstGeom prst="rect">
              <a:avLst/>
            </a:prstGeom>
          </p:spPr>
        </p:pic>
        <p:sp>
          <p:nvSpPr>
            <p:cNvPr id="12" name="Left Brace 11"/>
            <p:cNvSpPr/>
            <p:nvPr/>
          </p:nvSpPr>
          <p:spPr>
            <a:xfrm rot="5400000">
              <a:off x="7524785" y="3560815"/>
              <a:ext cx="364901" cy="2900360"/>
            </a:xfrm>
            <a:prstGeom prst="leftBrace">
              <a:avLst>
                <a:gd name="adj1" fmla="val 0"/>
                <a:gd name="adj2" fmla="val 50000"/>
              </a:avLst>
            </a:prstGeom>
            <a:ln w="28575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13" name="Rectangle 12"/>
            <p:cNvSpPr/>
            <p:nvPr/>
          </p:nvSpPr>
          <p:spPr bwMode="auto">
            <a:xfrm>
              <a:off x="6260430" y="5016293"/>
              <a:ext cx="2901329" cy="1829437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NZ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6257056" y="1885197"/>
              <a:ext cx="2913414" cy="3011268"/>
            </a:xfrm>
            <a:prstGeom prst="rect">
              <a:avLst/>
            </a:prstGeom>
            <a:solidFill>
              <a:schemeClr val="accent5"/>
            </a:solidFill>
          </p:spPr>
          <p:txBody>
            <a:bodyPr wrap="square" lIns="182880" tIns="146304" rIns="91440" bIns="146304">
              <a:noAutofit/>
            </a:bodyPr>
            <a:lstStyle/>
            <a:p>
              <a:pPr marL="231775" indent="-231775" defTabSz="932503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sz="1600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</a:rPr>
                <a:t>Deploy a cluster all in the cloud, on demand</a:t>
              </a:r>
            </a:p>
            <a:p>
              <a:pPr marL="231775" indent="-231775" defTabSz="932503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sz="1600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</a:rPr>
                <a:t>Use your current scheduler or HPC Pack</a:t>
              </a:r>
            </a:p>
            <a:p>
              <a:pPr marL="231775" indent="-231775" defTabSz="932503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sz="1600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</a:rPr>
                <a:t>Readily shift existing applications to the cloud</a:t>
              </a:r>
            </a:p>
            <a:p>
              <a:pPr marL="231775" indent="-231775" defTabSz="932503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sz="1600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</a:rPr>
                <a:t>Use templates, scripts, and gallery images to deploy on demand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6257056" y="1380871"/>
              <a:ext cx="2910204" cy="50173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txBody>
            <a:bodyPr wrap="square" lIns="182880" tIns="146304" rIns="91440" bIns="146304" anchor="ctr">
              <a:noAutofit/>
            </a:bodyPr>
            <a:lstStyle/>
            <a:p>
              <a:pPr defTabSz="932503"/>
              <a:r>
                <a:rPr lang="en-US" sz="2000" dirty="0">
                  <a:gradFill>
                    <a:gsLst>
                      <a:gs pos="0">
                        <a:schemeClr val="bg2"/>
                      </a:gs>
                      <a:gs pos="100000">
                        <a:schemeClr val="bg2"/>
                      </a:gs>
                    </a:gsLst>
                    <a:lin ang="5400000" scaled="0"/>
                  </a:gradFill>
                </a:rPr>
                <a:t>HPC IaaS</a:t>
              </a:r>
            </a:p>
          </p:txBody>
        </p:sp>
        <p:sp>
          <p:nvSpPr>
            <p:cNvPr id="16" name="Freeform 5"/>
            <p:cNvSpPr>
              <a:spLocks noEditPoints="1"/>
            </p:cNvSpPr>
            <p:nvPr/>
          </p:nvSpPr>
          <p:spPr bwMode="auto">
            <a:xfrm>
              <a:off x="8861549" y="4577972"/>
              <a:ext cx="276359" cy="279354"/>
            </a:xfrm>
            <a:custGeom>
              <a:avLst/>
              <a:gdLst>
                <a:gd name="T0" fmla="*/ 1033 w 2081"/>
                <a:gd name="T1" fmla="*/ 2094 h 2094"/>
                <a:gd name="T2" fmla="*/ 0 w 2081"/>
                <a:gd name="T3" fmla="*/ 1038 h 2094"/>
                <a:gd name="T4" fmla="*/ 1033 w 2081"/>
                <a:gd name="T5" fmla="*/ 0 h 2094"/>
                <a:gd name="T6" fmla="*/ 2081 w 2081"/>
                <a:gd name="T7" fmla="*/ 1038 h 2094"/>
                <a:gd name="T8" fmla="*/ 1033 w 2081"/>
                <a:gd name="T9" fmla="*/ 2094 h 2094"/>
                <a:gd name="T10" fmla="*/ 1033 w 2081"/>
                <a:gd name="T11" fmla="*/ 125 h 2094"/>
                <a:gd name="T12" fmla="*/ 129 w 2081"/>
                <a:gd name="T13" fmla="*/ 1038 h 2094"/>
                <a:gd name="T14" fmla="*/ 1033 w 2081"/>
                <a:gd name="T15" fmla="*/ 1965 h 2094"/>
                <a:gd name="T16" fmla="*/ 1957 w 2081"/>
                <a:gd name="T17" fmla="*/ 1038 h 2094"/>
                <a:gd name="T18" fmla="*/ 1033 w 2081"/>
                <a:gd name="T19" fmla="*/ 125 h 2094"/>
                <a:gd name="T20" fmla="*/ 907 w 2081"/>
                <a:gd name="T21" fmla="*/ 1444 h 2094"/>
                <a:gd name="T22" fmla="*/ 1171 w 2081"/>
                <a:gd name="T23" fmla="*/ 1444 h 2094"/>
                <a:gd name="T24" fmla="*/ 1606 w 2081"/>
                <a:gd name="T25" fmla="*/ 1037 h 2094"/>
                <a:gd name="T26" fmla="*/ 1171 w 2081"/>
                <a:gd name="T27" fmla="*/ 631 h 2094"/>
                <a:gd name="T28" fmla="*/ 907 w 2081"/>
                <a:gd name="T29" fmla="*/ 631 h 2094"/>
                <a:gd name="T30" fmla="*/ 1228 w 2081"/>
                <a:gd name="T31" fmla="*/ 942 h 2094"/>
                <a:gd name="T32" fmla="*/ 500 w 2081"/>
                <a:gd name="T33" fmla="*/ 942 h 2094"/>
                <a:gd name="T34" fmla="*/ 500 w 2081"/>
                <a:gd name="T35" fmla="*/ 1152 h 2094"/>
                <a:gd name="T36" fmla="*/ 1228 w 2081"/>
                <a:gd name="T37" fmla="*/ 1152 h 2094"/>
                <a:gd name="T38" fmla="*/ 907 w 2081"/>
                <a:gd name="T39" fmla="*/ 1444 h 2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081" h="2094">
                  <a:moveTo>
                    <a:pt x="1033" y="2094"/>
                  </a:moveTo>
                  <a:cubicBezTo>
                    <a:pt x="464" y="2094"/>
                    <a:pt x="0" y="1629"/>
                    <a:pt x="0" y="1038"/>
                  </a:cubicBezTo>
                  <a:cubicBezTo>
                    <a:pt x="0" y="461"/>
                    <a:pt x="464" y="0"/>
                    <a:pt x="1033" y="0"/>
                  </a:cubicBezTo>
                  <a:cubicBezTo>
                    <a:pt x="1622" y="0"/>
                    <a:pt x="2081" y="461"/>
                    <a:pt x="2081" y="1038"/>
                  </a:cubicBezTo>
                  <a:cubicBezTo>
                    <a:pt x="2081" y="1629"/>
                    <a:pt x="1622" y="2094"/>
                    <a:pt x="1033" y="2094"/>
                  </a:cubicBezTo>
                  <a:close/>
                  <a:moveTo>
                    <a:pt x="1033" y="125"/>
                  </a:moveTo>
                  <a:cubicBezTo>
                    <a:pt x="531" y="125"/>
                    <a:pt x="129" y="533"/>
                    <a:pt x="129" y="1038"/>
                  </a:cubicBezTo>
                  <a:cubicBezTo>
                    <a:pt x="129" y="1547"/>
                    <a:pt x="531" y="1965"/>
                    <a:pt x="1033" y="1965"/>
                  </a:cubicBezTo>
                  <a:cubicBezTo>
                    <a:pt x="1535" y="1965"/>
                    <a:pt x="1957" y="1547"/>
                    <a:pt x="1957" y="1038"/>
                  </a:cubicBezTo>
                  <a:cubicBezTo>
                    <a:pt x="1957" y="533"/>
                    <a:pt x="1535" y="125"/>
                    <a:pt x="1033" y="125"/>
                  </a:cubicBezTo>
                  <a:close/>
                  <a:moveTo>
                    <a:pt x="907" y="1444"/>
                  </a:moveTo>
                  <a:cubicBezTo>
                    <a:pt x="1171" y="1444"/>
                    <a:pt x="1171" y="1444"/>
                    <a:pt x="1171" y="1444"/>
                  </a:cubicBezTo>
                  <a:cubicBezTo>
                    <a:pt x="1606" y="1037"/>
                    <a:pt x="1606" y="1037"/>
                    <a:pt x="1606" y="1037"/>
                  </a:cubicBezTo>
                  <a:cubicBezTo>
                    <a:pt x="1171" y="631"/>
                    <a:pt x="1171" y="631"/>
                    <a:pt x="1171" y="631"/>
                  </a:cubicBezTo>
                  <a:cubicBezTo>
                    <a:pt x="907" y="631"/>
                    <a:pt x="907" y="631"/>
                    <a:pt x="907" y="631"/>
                  </a:cubicBezTo>
                  <a:cubicBezTo>
                    <a:pt x="1228" y="942"/>
                    <a:pt x="1228" y="942"/>
                    <a:pt x="1228" y="942"/>
                  </a:cubicBezTo>
                  <a:cubicBezTo>
                    <a:pt x="500" y="942"/>
                    <a:pt x="500" y="942"/>
                    <a:pt x="500" y="942"/>
                  </a:cubicBezTo>
                  <a:cubicBezTo>
                    <a:pt x="500" y="1152"/>
                    <a:pt x="500" y="1152"/>
                    <a:pt x="500" y="1152"/>
                  </a:cubicBezTo>
                  <a:cubicBezTo>
                    <a:pt x="500" y="1152"/>
                    <a:pt x="500" y="1152"/>
                    <a:pt x="1228" y="1152"/>
                  </a:cubicBezTo>
                  <a:cubicBezTo>
                    <a:pt x="907" y="1444"/>
                    <a:pt x="907" y="1444"/>
                    <a:pt x="907" y="144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3265689" y="1380871"/>
            <a:ext cx="2913414" cy="5462930"/>
            <a:chOff x="3265689" y="1380871"/>
            <a:chExt cx="2913414" cy="5462930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338964" y="5242431"/>
              <a:ext cx="2775896" cy="1164978"/>
            </a:xfrm>
            <a:prstGeom prst="rect">
              <a:avLst/>
            </a:prstGeom>
          </p:spPr>
        </p:pic>
        <p:sp>
          <p:nvSpPr>
            <p:cNvPr id="20" name="Left Brace 19"/>
            <p:cNvSpPr/>
            <p:nvPr/>
          </p:nvSpPr>
          <p:spPr>
            <a:xfrm rot="5400000">
              <a:off x="4542941" y="3570340"/>
              <a:ext cx="364903" cy="2881311"/>
            </a:xfrm>
            <a:prstGeom prst="leftBrace">
              <a:avLst>
                <a:gd name="adj1" fmla="val 0"/>
                <a:gd name="adj2" fmla="val 50000"/>
              </a:avLst>
            </a:prstGeom>
            <a:ln w="28575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21" name="Rectangle 20"/>
            <p:cNvSpPr/>
            <p:nvPr/>
          </p:nvSpPr>
          <p:spPr bwMode="auto">
            <a:xfrm>
              <a:off x="3289746" y="5014364"/>
              <a:ext cx="2879797" cy="1829437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NZ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3265689" y="1885197"/>
              <a:ext cx="2913414" cy="3011268"/>
            </a:xfrm>
            <a:prstGeom prst="rect">
              <a:avLst/>
            </a:prstGeom>
            <a:solidFill>
              <a:schemeClr val="accent5"/>
            </a:solidFill>
          </p:spPr>
          <p:txBody>
            <a:bodyPr wrap="square" lIns="182880" tIns="146304" rIns="91440" bIns="146304">
              <a:noAutofit/>
            </a:bodyPr>
            <a:lstStyle/>
            <a:p>
              <a:pPr marL="231775" indent="-231775" defTabSz="932503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sz="1600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</a:rPr>
                <a:t>Burst to cloud to handle peaks in demand or special projects</a:t>
              </a:r>
            </a:p>
            <a:p>
              <a:pPr marL="231775" indent="-231775" defTabSz="932503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sz="1600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</a:rPr>
                <a:t>Automate the deployment of Windows and Linux Azure VMs</a:t>
              </a:r>
            </a:p>
            <a:p>
              <a:pPr marL="231775" indent="-231775" defTabSz="932503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sz="1600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</a:rPr>
                <a:t>Use your current HPC scheduler or HPC Pack</a:t>
              </a:r>
            </a:p>
            <a:p>
              <a:pPr marL="231775" indent="-231775" defTabSz="932503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sz="1600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</a:rPr>
                <a:t>Pay only for what you use</a:t>
              </a: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3265689" y="1380871"/>
              <a:ext cx="2910204" cy="50173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txBody>
            <a:bodyPr wrap="square" lIns="182880" tIns="146304" rIns="91440" bIns="146304" anchor="ctr">
              <a:noAutofit/>
            </a:bodyPr>
            <a:lstStyle/>
            <a:p>
              <a:pPr defTabSz="932503"/>
              <a:r>
                <a:rPr lang="en-US" sz="2000" dirty="0">
                  <a:gradFill>
                    <a:gsLst>
                      <a:gs pos="0">
                        <a:schemeClr val="bg2"/>
                      </a:gs>
                      <a:gs pos="100000">
                        <a:schemeClr val="bg2"/>
                      </a:gs>
                    </a:gsLst>
                    <a:lin ang="5400000" scaled="0"/>
                  </a:gradFill>
                </a:rPr>
                <a:t>Hybrid HPC Cluster</a:t>
              </a:r>
            </a:p>
          </p:txBody>
        </p:sp>
        <p:sp>
          <p:nvSpPr>
            <p:cNvPr id="24" name="Freeform 5"/>
            <p:cNvSpPr>
              <a:spLocks noEditPoints="1"/>
            </p:cNvSpPr>
            <p:nvPr/>
          </p:nvSpPr>
          <p:spPr bwMode="auto">
            <a:xfrm>
              <a:off x="5876300" y="4577972"/>
              <a:ext cx="276359" cy="279354"/>
            </a:xfrm>
            <a:custGeom>
              <a:avLst/>
              <a:gdLst>
                <a:gd name="T0" fmla="*/ 1033 w 2081"/>
                <a:gd name="T1" fmla="*/ 2094 h 2094"/>
                <a:gd name="T2" fmla="*/ 0 w 2081"/>
                <a:gd name="T3" fmla="*/ 1038 h 2094"/>
                <a:gd name="T4" fmla="*/ 1033 w 2081"/>
                <a:gd name="T5" fmla="*/ 0 h 2094"/>
                <a:gd name="T6" fmla="*/ 2081 w 2081"/>
                <a:gd name="T7" fmla="*/ 1038 h 2094"/>
                <a:gd name="T8" fmla="*/ 1033 w 2081"/>
                <a:gd name="T9" fmla="*/ 2094 h 2094"/>
                <a:gd name="T10" fmla="*/ 1033 w 2081"/>
                <a:gd name="T11" fmla="*/ 125 h 2094"/>
                <a:gd name="T12" fmla="*/ 129 w 2081"/>
                <a:gd name="T13" fmla="*/ 1038 h 2094"/>
                <a:gd name="T14" fmla="*/ 1033 w 2081"/>
                <a:gd name="T15" fmla="*/ 1965 h 2094"/>
                <a:gd name="T16" fmla="*/ 1957 w 2081"/>
                <a:gd name="T17" fmla="*/ 1038 h 2094"/>
                <a:gd name="T18" fmla="*/ 1033 w 2081"/>
                <a:gd name="T19" fmla="*/ 125 h 2094"/>
                <a:gd name="T20" fmla="*/ 907 w 2081"/>
                <a:gd name="T21" fmla="*/ 1444 h 2094"/>
                <a:gd name="T22" fmla="*/ 1171 w 2081"/>
                <a:gd name="T23" fmla="*/ 1444 h 2094"/>
                <a:gd name="T24" fmla="*/ 1606 w 2081"/>
                <a:gd name="T25" fmla="*/ 1037 h 2094"/>
                <a:gd name="T26" fmla="*/ 1171 w 2081"/>
                <a:gd name="T27" fmla="*/ 631 h 2094"/>
                <a:gd name="T28" fmla="*/ 907 w 2081"/>
                <a:gd name="T29" fmla="*/ 631 h 2094"/>
                <a:gd name="T30" fmla="*/ 1228 w 2081"/>
                <a:gd name="T31" fmla="*/ 942 h 2094"/>
                <a:gd name="T32" fmla="*/ 500 w 2081"/>
                <a:gd name="T33" fmla="*/ 942 h 2094"/>
                <a:gd name="T34" fmla="*/ 500 w 2081"/>
                <a:gd name="T35" fmla="*/ 1152 h 2094"/>
                <a:gd name="T36" fmla="*/ 1228 w 2081"/>
                <a:gd name="T37" fmla="*/ 1152 h 2094"/>
                <a:gd name="T38" fmla="*/ 907 w 2081"/>
                <a:gd name="T39" fmla="*/ 1444 h 2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081" h="2094">
                  <a:moveTo>
                    <a:pt x="1033" y="2094"/>
                  </a:moveTo>
                  <a:cubicBezTo>
                    <a:pt x="464" y="2094"/>
                    <a:pt x="0" y="1629"/>
                    <a:pt x="0" y="1038"/>
                  </a:cubicBezTo>
                  <a:cubicBezTo>
                    <a:pt x="0" y="461"/>
                    <a:pt x="464" y="0"/>
                    <a:pt x="1033" y="0"/>
                  </a:cubicBezTo>
                  <a:cubicBezTo>
                    <a:pt x="1622" y="0"/>
                    <a:pt x="2081" y="461"/>
                    <a:pt x="2081" y="1038"/>
                  </a:cubicBezTo>
                  <a:cubicBezTo>
                    <a:pt x="2081" y="1629"/>
                    <a:pt x="1622" y="2094"/>
                    <a:pt x="1033" y="2094"/>
                  </a:cubicBezTo>
                  <a:close/>
                  <a:moveTo>
                    <a:pt x="1033" y="125"/>
                  </a:moveTo>
                  <a:cubicBezTo>
                    <a:pt x="531" y="125"/>
                    <a:pt x="129" y="533"/>
                    <a:pt x="129" y="1038"/>
                  </a:cubicBezTo>
                  <a:cubicBezTo>
                    <a:pt x="129" y="1547"/>
                    <a:pt x="531" y="1965"/>
                    <a:pt x="1033" y="1965"/>
                  </a:cubicBezTo>
                  <a:cubicBezTo>
                    <a:pt x="1535" y="1965"/>
                    <a:pt x="1957" y="1547"/>
                    <a:pt x="1957" y="1038"/>
                  </a:cubicBezTo>
                  <a:cubicBezTo>
                    <a:pt x="1957" y="533"/>
                    <a:pt x="1535" y="125"/>
                    <a:pt x="1033" y="125"/>
                  </a:cubicBezTo>
                  <a:close/>
                  <a:moveTo>
                    <a:pt x="907" y="1444"/>
                  </a:moveTo>
                  <a:cubicBezTo>
                    <a:pt x="1171" y="1444"/>
                    <a:pt x="1171" y="1444"/>
                    <a:pt x="1171" y="1444"/>
                  </a:cubicBezTo>
                  <a:cubicBezTo>
                    <a:pt x="1606" y="1037"/>
                    <a:pt x="1606" y="1037"/>
                    <a:pt x="1606" y="1037"/>
                  </a:cubicBezTo>
                  <a:cubicBezTo>
                    <a:pt x="1171" y="631"/>
                    <a:pt x="1171" y="631"/>
                    <a:pt x="1171" y="631"/>
                  </a:cubicBezTo>
                  <a:cubicBezTo>
                    <a:pt x="907" y="631"/>
                    <a:pt x="907" y="631"/>
                    <a:pt x="907" y="631"/>
                  </a:cubicBezTo>
                  <a:cubicBezTo>
                    <a:pt x="1228" y="942"/>
                    <a:pt x="1228" y="942"/>
                    <a:pt x="1228" y="942"/>
                  </a:cubicBezTo>
                  <a:cubicBezTo>
                    <a:pt x="500" y="942"/>
                    <a:pt x="500" y="942"/>
                    <a:pt x="500" y="942"/>
                  </a:cubicBezTo>
                  <a:cubicBezTo>
                    <a:pt x="500" y="1152"/>
                    <a:pt x="500" y="1152"/>
                    <a:pt x="500" y="1152"/>
                  </a:cubicBezTo>
                  <a:cubicBezTo>
                    <a:pt x="500" y="1152"/>
                    <a:pt x="500" y="1152"/>
                    <a:pt x="1228" y="1152"/>
                  </a:cubicBezTo>
                  <a:cubicBezTo>
                    <a:pt x="907" y="1444"/>
                    <a:pt x="907" y="1444"/>
                    <a:pt x="907" y="144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5" name="Rectangle 24"/>
          <p:cNvSpPr/>
          <p:nvPr/>
        </p:nvSpPr>
        <p:spPr>
          <a:xfrm>
            <a:off x="274321" y="1885197"/>
            <a:ext cx="2913414" cy="3011268"/>
          </a:xfrm>
          <a:prstGeom prst="rect">
            <a:avLst/>
          </a:prstGeom>
          <a:solidFill>
            <a:schemeClr val="accent5"/>
          </a:solidFill>
        </p:spPr>
        <p:txBody>
          <a:bodyPr wrap="square" lIns="182880" tIns="146304" rIns="91440" bIns="146304">
            <a:noAutofit/>
          </a:bodyPr>
          <a:lstStyle/>
          <a:p>
            <a:pPr marL="231775" indent="-231775" defTabSz="932503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Supports Windows and Linux compute nodes</a:t>
            </a:r>
          </a:p>
          <a:p>
            <a:pPr marL="231775" indent="-231775" defTabSz="932503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Advanced job scheduling and resource management</a:t>
            </a:r>
          </a:p>
          <a:p>
            <a:pPr marL="231775" indent="-231775" defTabSz="932503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Proved and scale-tested capabilities </a:t>
            </a:r>
          </a:p>
          <a:p>
            <a:pPr marL="231775" indent="-231775" defTabSz="932503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Free of charge</a:t>
            </a:r>
          </a:p>
          <a:p>
            <a:pPr marL="231775" indent="-231775" defTabSz="932503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Easy to extend to hybrid</a:t>
            </a:r>
          </a:p>
        </p:txBody>
      </p:sp>
      <p:sp>
        <p:nvSpPr>
          <p:cNvPr id="26" name="Rectangle 25"/>
          <p:cNvSpPr/>
          <p:nvPr/>
        </p:nvSpPr>
        <p:spPr>
          <a:xfrm>
            <a:off x="274321" y="1380871"/>
            <a:ext cx="2910204" cy="50173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lIns="182880" tIns="146304" rIns="91440" bIns="146304" anchor="ctr">
            <a:noAutofit/>
          </a:bodyPr>
          <a:lstStyle/>
          <a:p>
            <a:pPr defTabSz="932503"/>
            <a:r>
              <a:rPr lang="en-US" sz="2000" dirty="0">
                <a:gradFill>
                  <a:gsLst>
                    <a:gs pos="0">
                      <a:schemeClr val="bg2"/>
                    </a:gs>
                    <a:gs pos="100000">
                      <a:schemeClr val="bg2"/>
                    </a:gs>
                  </a:gsLst>
                  <a:lin ang="5400000" scaled="0"/>
                </a:gradFill>
              </a:rPr>
              <a:t>HPC Pack On-premises</a:t>
            </a:r>
          </a:p>
        </p:txBody>
      </p:sp>
      <p:sp>
        <p:nvSpPr>
          <p:cNvPr id="27" name="Freeform 5"/>
          <p:cNvSpPr>
            <a:spLocks noEditPoints="1"/>
          </p:cNvSpPr>
          <p:nvPr/>
        </p:nvSpPr>
        <p:spPr bwMode="auto">
          <a:xfrm>
            <a:off x="2887042" y="4577972"/>
            <a:ext cx="276359" cy="279354"/>
          </a:xfrm>
          <a:custGeom>
            <a:avLst/>
            <a:gdLst>
              <a:gd name="T0" fmla="*/ 1033 w 2081"/>
              <a:gd name="T1" fmla="*/ 2094 h 2094"/>
              <a:gd name="T2" fmla="*/ 0 w 2081"/>
              <a:gd name="T3" fmla="*/ 1038 h 2094"/>
              <a:gd name="T4" fmla="*/ 1033 w 2081"/>
              <a:gd name="T5" fmla="*/ 0 h 2094"/>
              <a:gd name="T6" fmla="*/ 2081 w 2081"/>
              <a:gd name="T7" fmla="*/ 1038 h 2094"/>
              <a:gd name="T8" fmla="*/ 1033 w 2081"/>
              <a:gd name="T9" fmla="*/ 2094 h 2094"/>
              <a:gd name="T10" fmla="*/ 1033 w 2081"/>
              <a:gd name="T11" fmla="*/ 125 h 2094"/>
              <a:gd name="T12" fmla="*/ 129 w 2081"/>
              <a:gd name="T13" fmla="*/ 1038 h 2094"/>
              <a:gd name="T14" fmla="*/ 1033 w 2081"/>
              <a:gd name="T15" fmla="*/ 1965 h 2094"/>
              <a:gd name="T16" fmla="*/ 1957 w 2081"/>
              <a:gd name="T17" fmla="*/ 1038 h 2094"/>
              <a:gd name="T18" fmla="*/ 1033 w 2081"/>
              <a:gd name="T19" fmla="*/ 125 h 2094"/>
              <a:gd name="T20" fmla="*/ 907 w 2081"/>
              <a:gd name="T21" fmla="*/ 1444 h 2094"/>
              <a:gd name="T22" fmla="*/ 1171 w 2081"/>
              <a:gd name="T23" fmla="*/ 1444 h 2094"/>
              <a:gd name="T24" fmla="*/ 1606 w 2081"/>
              <a:gd name="T25" fmla="*/ 1037 h 2094"/>
              <a:gd name="T26" fmla="*/ 1171 w 2081"/>
              <a:gd name="T27" fmla="*/ 631 h 2094"/>
              <a:gd name="T28" fmla="*/ 907 w 2081"/>
              <a:gd name="T29" fmla="*/ 631 h 2094"/>
              <a:gd name="T30" fmla="*/ 1228 w 2081"/>
              <a:gd name="T31" fmla="*/ 942 h 2094"/>
              <a:gd name="T32" fmla="*/ 500 w 2081"/>
              <a:gd name="T33" fmla="*/ 942 h 2094"/>
              <a:gd name="T34" fmla="*/ 500 w 2081"/>
              <a:gd name="T35" fmla="*/ 1152 h 2094"/>
              <a:gd name="T36" fmla="*/ 1228 w 2081"/>
              <a:gd name="T37" fmla="*/ 1152 h 2094"/>
              <a:gd name="T38" fmla="*/ 907 w 2081"/>
              <a:gd name="T39" fmla="*/ 1444 h 20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081" h="2094">
                <a:moveTo>
                  <a:pt x="1033" y="2094"/>
                </a:moveTo>
                <a:cubicBezTo>
                  <a:pt x="464" y="2094"/>
                  <a:pt x="0" y="1629"/>
                  <a:pt x="0" y="1038"/>
                </a:cubicBezTo>
                <a:cubicBezTo>
                  <a:pt x="0" y="461"/>
                  <a:pt x="464" y="0"/>
                  <a:pt x="1033" y="0"/>
                </a:cubicBezTo>
                <a:cubicBezTo>
                  <a:pt x="1622" y="0"/>
                  <a:pt x="2081" y="461"/>
                  <a:pt x="2081" y="1038"/>
                </a:cubicBezTo>
                <a:cubicBezTo>
                  <a:pt x="2081" y="1629"/>
                  <a:pt x="1622" y="2094"/>
                  <a:pt x="1033" y="2094"/>
                </a:cubicBezTo>
                <a:close/>
                <a:moveTo>
                  <a:pt x="1033" y="125"/>
                </a:moveTo>
                <a:cubicBezTo>
                  <a:pt x="531" y="125"/>
                  <a:pt x="129" y="533"/>
                  <a:pt x="129" y="1038"/>
                </a:cubicBezTo>
                <a:cubicBezTo>
                  <a:pt x="129" y="1547"/>
                  <a:pt x="531" y="1965"/>
                  <a:pt x="1033" y="1965"/>
                </a:cubicBezTo>
                <a:cubicBezTo>
                  <a:pt x="1535" y="1965"/>
                  <a:pt x="1957" y="1547"/>
                  <a:pt x="1957" y="1038"/>
                </a:cubicBezTo>
                <a:cubicBezTo>
                  <a:pt x="1957" y="533"/>
                  <a:pt x="1535" y="125"/>
                  <a:pt x="1033" y="125"/>
                </a:cubicBezTo>
                <a:close/>
                <a:moveTo>
                  <a:pt x="907" y="1444"/>
                </a:moveTo>
                <a:cubicBezTo>
                  <a:pt x="1171" y="1444"/>
                  <a:pt x="1171" y="1444"/>
                  <a:pt x="1171" y="1444"/>
                </a:cubicBezTo>
                <a:cubicBezTo>
                  <a:pt x="1606" y="1037"/>
                  <a:pt x="1606" y="1037"/>
                  <a:pt x="1606" y="1037"/>
                </a:cubicBezTo>
                <a:cubicBezTo>
                  <a:pt x="1171" y="631"/>
                  <a:pt x="1171" y="631"/>
                  <a:pt x="1171" y="631"/>
                </a:cubicBezTo>
                <a:cubicBezTo>
                  <a:pt x="907" y="631"/>
                  <a:pt x="907" y="631"/>
                  <a:pt x="907" y="631"/>
                </a:cubicBezTo>
                <a:cubicBezTo>
                  <a:pt x="1228" y="942"/>
                  <a:pt x="1228" y="942"/>
                  <a:pt x="1228" y="942"/>
                </a:cubicBezTo>
                <a:cubicBezTo>
                  <a:pt x="500" y="942"/>
                  <a:pt x="500" y="942"/>
                  <a:pt x="500" y="942"/>
                </a:cubicBezTo>
                <a:cubicBezTo>
                  <a:pt x="500" y="1152"/>
                  <a:pt x="500" y="1152"/>
                  <a:pt x="500" y="1152"/>
                </a:cubicBezTo>
                <a:cubicBezTo>
                  <a:pt x="500" y="1152"/>
                  <a:pt x="500" y="1152"/>
                  <a:pt x="1228" y="1152"/>
                </a:cubicBezTo>
                <a:cubicBezTo>
                  <a:pt x="907" y="1444"/>
                  <a:pt x="907" y="1444"/>
                  <a:pt x="907" y="1444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28" name="Group 27"/>
          <p:cNvGrpSpPr/>
          <p:nvPr/>
        </p:nvGrpSpPr>
        <p:grpSpPr>
          <a:xfrm>
            <a:off x="9248425" y="1380871"/>
            <a:ext cx="2918250" cy="5464166"/>
            <a:chOff x="9248425" y="1380871"/>
            <a:chExt cx="2918250" cy="5464166"/>
          </a:xfrm>
        </p:grpSpPr>
        <p:grpSp>
          <p:nvGrpSpPr>
            <p:cNvPr id="29" name="Group 28"/>
            <p:cNvGrpSpPr/>
            <p:nvPr/>
          </p:nvGrpSpPr>
          <p:grpSpPr>
            <a:xfrm>
              <a:off x="9484703" y="5058756"/>
              <a:ext cx="2527876" cy="1732662"/>
              <a:chOff x="9484703" y="5094267"/>
              <a:chExt cx="2527876" cy="1802803"/>
            </a:xfrm>
          </p:grpSpPr>
          <p:pic>
            <p:nvPicPr>
              <p:cNvPr id="34" name="Picture 33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484703" y="5094267"/>
                <a:ext cx="2485008" cy="1802803"/>
              </a:xfrm>
              <a:prstGeom prst="rect">
                <a:avLst/>
              </a:prstGeom>
            </p:spPr>
          </p:pic>
          <p:pic>
            <p:nvPicPr>
              <p:cNvPr id="35" name="Picture 34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375941" y="5316889"/>
                <a:ext cx="1636638" cy="916227"/>
              </a:xfrm>
              <a:prstGeom prst="rect">
                <a:avLst/>
              </a:prstGeom>
            </p:spPr>
          </p:pic>
        </p:grpSp>
        <p:sp>
          <p:nvSpPr>
            <p:cNvPr id="30" name="Left Brace 29"/>
            <p:cNvSpPr/>
            <p:nvPr/>
          </p:nvSpPr>
          <p:spPr>
            <a:xfrm rot="5400000">
              <a:off x="10525998" y="3560815"/>
              <a:ext cx="364901" cy="2900360"/>
            </a:xfrm>
            <a:prstGeom prst="leftBrace">
              <a:avLst>
                <a:gd name="adj1" fmla="val 0"/>
                <a:gd name="adj2" fmla="val 50000"/>
              </a:avLst>
            </a:prstGeom>
            <a:ln w="28575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31" name="Rectangle 30"/>
            <p:cNvSpPr/>
            <p:nvPr/>
          </p:nvSpPr>
          <p:spPr bwMode="auto">
            <a:xfrm>
              <a:off x="9265346" y="5015600"/>
              <a:ext cx="2901329" cy="1829437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NZ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9248425" y="1885197"/>
              <a:ext cx="2913414" cy="3011268"/>
            </a:xfrm>
            <a:prstGeom prst="rect">
              <a:avLst/>
            </a:prstGeom>
            <a:solidFill>
              <a:schemeClr val="accent5"/>
            </a:solidFill>
          </p:spPr>
          <p:txBody>
            <a:bodyPr wrap="square" lIns="182880" tIns="146304" rIns="91440" bIns="146304">
              <a:noAutofit/>
            </a:bodyPr>
            <a:lstStyle/>
            <a:p>
              <a:pPr marL="231775" indent="-231775" defTabSz="932503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sz="1600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</a:rPr>
                <a:t>Cloud-born HPC scheduler</a:t>
              </a:r>
            </a:p>
            <a:p>
              <a:pPr marL="231775" indent="-231775" defTabSz="932503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sz="1600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</a:rPr>
                <a:t>Abstracts infrastructure management</a:t>
              </a:r>
            </a:p>
            <a:p>
              <a:pPr marL="231775" indent="-231775" defTabSz="932503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sz="1600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</a:rPr>
                <a:t>Auto-scaling and stopping</a:t>
              </a:r>
            </a:p>
            <a:p>
              <a:pPr marL="231775" indent="-231775" defTabSz="932503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sz="1600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</a:rPr>
                <a:t>Small to extremely large deployments</a:t>
              </a:r>
            </a:p>
            <a:p>
              <a:pPr marL="231775" indent="-231775" defTabSz="932503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sz="1600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</a:rPr>
                <a:t>Integrate on CLI or client GUI, or on a portal to offer SaaS</a:t>
              </a: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9248425" y="1380871"/>
              <a:ext cx="2910204" cy="50173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txBody>
            <a:bodyPr wrap="square" lIns="182880" tIns="146304" rIns="91440" bIns="146304" anchor="ctr">
              <a:noAutofit/>
            </a:bodyPr>
            <a:lstStyle/>
            <a:p>
              <a:pPr defTabSz="932503"/>
              <a:r>
                <a:rPr lang="en-US" sz="2000" dirty="0">
                  <a:gradFill>
                    <a:gsLst>
                      <a:gs pos="0">
                        <a:schemeClr val="bg2"/>
                      </a:gs>
                      <a:gs pos="100000">
                        <a:schemeClr val="bg2"/>
                      </a:gs>
                    </a:gsLst>
                    <a:lin ang="5400000" scaled="0"/>
                  </a:gradFill>
                </a:rPr>
                <a:t>Azure Batch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07834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noProof="0" dirty="0"/>
              <a:t>Building a solution without Azure Batch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Rectangle 6"/>
          <p:cNvSpPr/>
          <p:nvPr/>
        </p:nvSpPr>
        <p:spPr bwMode="auto">
          <a:xfrm>
            <a:off x="8502758" y="5265885"/>
            <a:ext cx="3657600" cy="1034756"/>
          </a:xfrm>
          <a:prstGeom prst="rect">
            <a:avLst/>
          </a:prstGeom>
          <a:noFill/>
          <a:ln w="19050">
            <a:noFill/>
            <a:headEnd type="none" w="med" len="med"/>
            <a:tailEnd type="oval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2880" indent="-182880" defTabSz="914099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Commodity to </a:t>
            </a:r>
            <a:br>
              <a:rPr lang="en-US" sz="20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20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high-performance</a:t>
            </a:r>
          </a:p>
          <a:p>
            <a:pPr marL="182880" indent="-182880" defTabSz="914099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Small to huge</a:t>
            </a:r>
          </a:p>
          <a:p>
            <a:pPr marL="182880" indent="-182880" defTabSz="914099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RDMA network for </a:t>
            </a:r>
            <a:br>
              <a:rPr lang="en-US" sz="20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20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tightly coupled tasks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8502758" y="3740146"/>
            <a:ext cx="3657600" cy="880735"/>
          </a:xfrm>
          <a:prstGeom prst="rect">
            <a:avLst/>
          </a:prstGeom>
          <a:noFill/>
          <a:ln w="19050">
            <a:noFill/>
            <a:headEnd type="none" w="med" len="med"/>
            <a:tailEnd type="oval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2880" indent="-182880" defTabSz="914099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IaaS or PaaS</a:t>
            </a:r>
          </a:p>
          <a:p>
            <a:pPr marL="182880" indent="-182880" defTabSz="914099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Standard and </a:t>
            </a:r>
            <a:br>
              <a:rPr lang="en-US" sz="20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20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custom images</a:t>
            </a:r>
          </a:p>
          <a:p>
            <a:pPr marL="182880" indent="-182880" defTabSz="914099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Windows or Linux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192338" y="4567440"/>
            <a:ext cx="7478461" cy="1625159"/>
          </a:xfrm>
          <a:prstGeom prst="roundRect">
            <a:avLst>
              <a:gd name="adj" fmla="val 0"/>
            </a:avLst>
          </a:prstGeom>
          <a:noFill/>
          <a:ln w="10795" cap="flat" cmpd="sng" algn="ctr">
            <a:solidFill>
              <a:schemeClr val="tx1"/>
            </a:solidFill>
            <a:prstDash val="solid"/>
            <a:round/>
          </a:ln>
          <a:effectLst/>
        </p:spPr>
        <p:txBody>
          <a:bodyPr rtlCol="0" anchor="ctr"/>
          <a:lstStyle/>
          <a:p>
            <a:pPr algn="ctr" defTabSz="914367">
              <a:defRPr/>
            </a:pPr>
            <a:endParaRPr lang="en-US" sz="1765" kern="0" dirty="0">
              <a:solidFill>
                <a:srgbClr val="505050"/>
              </a:solidFill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282500" y="4654090"/>
            <a:ext cx="7298136" cy="1472416"/>
            <a:chOff x="285796" y="4909275"/>
            <a:chExt cx="7298136" cy="1472416"/>
          </a:xfrm>
        </p:grpSpPr>
        <p:sp>
          <p:nvSpPr>
            <p:cNvPr id="11" name="Rounded Rectangle 10"/>
            <p:cNvSpPr/>
            <p:nvPr/>
          </p:nvSpPr>
          <p:spPr>
            <a:xfrm>
              <a:off x="285796" y="4909275"/>
              <a:ext cx="3566160" cy="782725"/>
            </a:xfrm>
            <a:prstGeom prst="roundRect">
              <a:avLst>
                <a:gd name="adj" fmla="val 0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67">
                <a:defRPr/>
              </a:pPr>
              <a:r>
                <a:rPr lang="en-US" sz="2000" kern="0" dirty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</a:rPr>
                <a:t>PaaS</a:t>
              </a:r>
            </a:p>
            <a:p>
              <a:pPr algn="ctr" defTabSz="914367">
                <a:defRPr/>
              </a:pPr>
              <a:r>
                <a:rPr lang="en-US" sz="2000" kern="0" dirty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</a:rPr>
                <a:t>Cloud Services</a:t>
              </a:r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4013536" y="4909275"/>
              <a:ext cx="3570396" cy="782725"/>
            </a:xfrm>
            <a:prstGeom prst="roundRect">
              <a:avLst>
                <a:gd name="adj" fmla="val 0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67">
                <a:defRPr/>
              </a:pPr>
              <a:r>
                <a:rPr lang="en-US" sz="2000" kern="0" dirty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</a:rPr>
                <a:t>IaaS</a:t>
              </a:r>
            </a:p>
            <a:p>
              <a:pPr algn="ctr" defTabSz="914367">
                <a:defRPr/>
              </a:pPr>
              <a:r>
                <a:rPr lang="en-US" sz="2000" kern="0" dirty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</a:rPr>
                <a:t>Virtual Machines</a:t>
              </a:r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285796" y="5741611"/>
              <a:ext cx="7298136" cy="640080"/>
            </a:xfrm>
            <a:prstGeom prst="roundRect">
              <a:avLst>
                <a:gd name="adj" fmla="val 0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67">
                <a:defRPr/>
              </a:pPr>
              <a:r>
                <a:rPr lang="en-US" sz="2000" kern="0" dirty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</a:rPr>
                <a:t>Hardware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274638" y="1208433"/>
            <a:ext cx="7315200" cy="3325346"/>
            <a:chOff x="274638" y="1208433"/>
            <a:chExt cx="7315200" cy="3325346"/>
          </a:xfrm>
        </p:grpSpPr>
        <p:cxnSp>
          <p:nvCxnSpPr>
            <p:cNvPr id="15" name="Straight Arrow Connector 14"/>
            <p:cNvCxnSpPr/>
            <p:nvPr/>
          </p:nvCxnSpPr>
          <p:spPr>
            <a:xfrm>
              <a:off x="3930073" y="1699139"/>
              <a:ext cx="5346" cy="2834640"/>
            </a:xfrm>
            <a:prstGeom prst="straightConnector1">
              <a:avLst/>
            </a:prstGeom>
            <a:noFill/>
            <a:ln w="41275" cap="rnd" cmpd="sng" algn="ctr">
              <a:solidFill>
                <a:schemeClr val="tx1"/>
              </a:solidFill>
              <a:prstDash val="sysDot"/>
              <a:tailEnd type="none"/>
            </a:ln>
            <a:effectLst/>
          </p:spPr>
        </p:cxnSp>
        <p:sp>
          <p:nvSpPr>
            <p:cNvPr id="16" name="Rounded Rectangle 15"/>
            <p:cNvSpPr/>
            <p:nvPr/>
          </p:nvSpPr>
          <p:spPr>
            <a:xfrm>
              <a:off x="274638" y="1208433"/>
              <a:ext cx="7315200" cy="469903"/>
            </a:xfrm>
            <a:prstGeom prst="roundRect">
              <a:avLst>
                <a:gd name="adj" fmla="val 0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67">
                <a:defRPr/>
              </a:pPr>
              <a:r>
                <a:rPr lang="en-US" sz="2400" kern="0" dirty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</a:rPr>
                <a:t>User application or service</a:t>
              </a:r>
            </a:p>
          </p:txBody>
        </p:sp>
      </p:grpSp>
      <p:sp>
        <p:nvSpPr>
          <p:cNvPr id="18" name="Rectangle 17"/>
          <p:cNvSpPr/>
          <p:nvPr/>
        </p:nvSpPr>
        <p:spPr bwMode="auto">
          <a:xfrm>
            <a:off x="285796" y="1740398"/>
            <a:ext cx="3566160" cy="640080"/>
          </a:xfrm>
          <a:prstGeom prst="rect">
            <a:avLst/>
          </a:prstGeom>
          <a:solidFill>
            <a:schemeClr val="tx1"/>
          </a:solidFill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Get and manage VMs</a:t>
            </a:r>
          </a:p>
        </p:txBody>
      </p:sp>
      <p:sp>
        <p:nvSpPr>
          <p:cNvPr id="19" name="Rectangle 18"/>
          <p:cNvSpPr/>
          <p:nvPr/>
        </p:nvSpPr>
        <p:spPr bwMode="auto">
          <a:xfrm>
            <a:off x="4013536" y="2443158"/>
            <a:ext cx="3570396" cy="640080"/>
          </a:xfrm>
          <a:prstGeom prst="rect">
            <a:avLst/>
          </a:prstGeom>
          <a:solidFill>
            <a:schemeClr val="tx1"/>
          </a:solidFill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Start the tasks</a:t>
            </a:r>
          </a:p>
        </p:txBody>
      </p:sp>
      <p:sp>
        <p:nvSpPr>
          <p:cNvPr id="20" name="Rectangle 19"/>
          <p:cNvSpPr/>
          <p:nvPr/>
        </p:nvSpPr>
        <p:spPr bwMode="auto">
          <a:xfrm>
            <a:off x="285796" y="3145918"/>
            <a:ext cx="3566160" cy="640080"/>
          </a:xfrm>
          <a:prstGeom prst="rect">
            <a:avLst/>
          </a:prstGeom>
          <a:solidFill>
            <a:schemeClr val="tx1"/>
          </a:solidFill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Move task input and output</a:t>
            </a:r>
          </a:p>
        </p:txBody>
      </p:sp>
      <p:sp>
        <p:nvSpPr>
          <p:cNvPr id="21" name="Rectangle 20"/>
          <p:cNvSpPr/>
          <p:nvPr/>
        </p:nvSpPr>
        <p:spPr bwMode="auto">
          <a:xfrm>
            <a:off x="4013536" y="3145918"/>
            <a:ext cx="3576301" cy="640080"/>
          </a:xfrm>
          <a:prstGeom prst="rect">
            <a:avLst/>
          </a:prstGeom>
          <a:solidFill>
            <a:schemeClr val="tx1"/>
          </a:solidFill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Queue tasks</a:t>
            </a:r>
          </a:p>
        </p:txBody>
      </p:sp>
      <p:sp>
        <p:nvSpPr>
          <p:cNvPr id="22" name="Rectangle 21"/>
          <p:cNvSpPr/>
          <p:nvPr/>
        </p:nvSpPr>
        <p:spPr bwMode="auto">
          <a:xfrm>
            <a:off x="4013536" y="1740398"/>
            <a:ext cx="3576301" cy="640080"/>
          </a:xfrm>
          <a:prstGeom prst="rect">
            <a:avLst/>
          </a:prstGeom>
          <a:solidFill>
            <a:schemeClr val="tx1"/>
          </a:solidFill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Install task applications</a:t>
            </a:r>
          </a:p>
        </p:txBody>
      </p:sp>
      <p:sp>
        <p:nvSpPr>
          <p:cNvPr id="23" name="Rectangle 22"/>
          <p:cNvSpPr/>
          <p:nvPr/>
        </p:nvSpPr>
        <p:spPr bwMode="auto">
          <a:xfrm>
            <a:off x="4013536" y="3848678"/>
            <a:ext cx="3576301" cy="640080"/>
          </a:xfrm>
          <a:prstGeom prst="rect">
            <a:avLst/>
          </a:prstGeom>
          <a:solidFill>
            <a:schemeClr val="tx1"/>
          </a:solidFill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Scale up and down</a:t>
            </a:r>
          </a:p>
        </p:txBody>
      </p:sp>
      <p:sp>
        <p:nvSpPr>
          <p:cNvPr id="24" name="Rectangle 23"/>
          <p:cNvSpPr/>
          <p:nvPr/>
        </p:nvSpPr>
        <p:spPr bwMode="auto">
          <a:xfrm>
            <a:off x="285796" y="3848678"/>
            <a:ext cx="3566160" cy="640080"/>
          </a:xfrm>
          <a:prstGeom prst="rect">
            <a:avLst/>
          </a:prstGeom>
          <a:solidFill>
            <a:schemeClr val="tx1"/>
          </a:solidFill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9144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Task failure? Task frozen?</a:t>
            </a:r>
          </a:p>
        </p:txBody>
      </p:sp>
      <p:sp>
        <p:nvSpPr>
          <p:cNvPr id="25" name="Rectangle 24"/>
          <p:cNvSpPr/>
          <p:nvPr/>
        </p:nvSpPr>
        <p:spPr bwMode="auto">
          <a:xfrm>
            <a:off x="285796" y="2443158"/>
            <a:ext cx="3566160" cy="640080"/>
          </a:xfrm>
          <a:prstGeom prst="rect">
            <a:avLst/>
          </a:prstGeom>
          <a:solidFill>
            <a:schemeClr val="tx1"/>
          </a:solidFill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Manage and authenticate users</a:t>
            </a:r>
          </a:p>
        </p:txBody>
      </p:sp>
      <p:sp>
        <p:nvSpPr>
          <p:cNvPr id="26" name="Freeform 25"/>
          <p:cNvSpPr/>
          <p:nvPr/>
        </p:nvSpPr>
        <p:spPr bwMode="auto">
          <a:xfrm>
            <a:off x="7797800" y="1212850"/>
            <a:ext cx="0" cy="3291840"/>
          </a:xfrm>
          <a:custGeom>
            <a:avLst/>
            <a:gdLst>
              <a:gd name="connsiteX0" fmla="*/ 0 w 0"/>
              <a:gd name="connsiteY0" fmla="*/ 0 h 3365500"/>
              <a:gd name="connsiteX1" fmla="*/ 0 w 0"/>
              <a:gd name="connsiteY1" fmla="*/ 3365500 h 3365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3365500">
                <a:moveTo>
                  <a:pt x="0" y="0"/>
                </a:moveTo>
                <a:lnTo>
                  <a:pt x="0" y="3365500"/>
                </a:lnTo>
              </a:path>
            </a:pathLst>
          </a:custGeom>
          <a:noFill/>
          <a:ln w="254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Freeform 26"/>
          <p:cNvSpPr/>
          <p:nvPr/>
        </p:nvSpPr>
        <p:spPr bwMode="auto">
          <a:xfrm>
            <a:off x="7797800" y="4640948"/>
            <a:ext cx="0" cy="800100"/>
          </a:xfrm>
          <a:custGeom>
            <a:avLst/>
            <a:gdLst>
              <a:gd name="connsiteX0" fmla="*/ 0 w 0"/>
              <a:gd name="connsiteY0" fmla="*/ 0 h 800100"/>
              <a:gd name="connsiteX1" fmla="*/ 0 w 0"/>
              <a:gd name="connsiteY1" fmla="*/ 800100 h 800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800100">
                <a:moveTo>
                  <a:pt x="0" y="0"/>
                </a:moveTo>
                <a:lnTo>
                  <a:pt x="0" y="800100"/>
                </a:lnTo>
              </a:path>
            </a:pathLst>
          </a:custGeom>
          <a:noFill/>
          <a:ln w="254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Freeform 27"/>
          <p:cNvSpPr/>
          <p:nvPr/>
        </p:nvSpPr>
        <p:spPr bwMode="auto">
          <a:xfrm>
            <a:off x="7797800" y="5552519"/>
            <a:ext cx="0" cy="640080"/>
          </a:xfrm>
          <a:custGeom>
            <a:avLst/>
            <a:gdLst>
              <a:gd name="connsiteX0" fmla="*/ 0 w 0"/>
              <a:gd name="connsiteY0" fmla="*/ 0 h 800100"/>
              <a:gd name="connsiteX1" fmla="*/ 0 w 0"/>
              <a:gd name="connsiteY1" fmla="*/ 800100 h 800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800100">
                <a:moveTo>
                  <a:pt x="0" y="0"/>
                </a:moveTo>
                <a:lnTo>
                  <a:pt x="0" y="800100"/>
                </a:lnTo>
              </a:path>
            </a:pathLst>
          </a:custGeom>
          <a:noFill/>
          <a:ln w="254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8502758" y="2279809"/>
            <a:ext cx="3622676" cy="1218795"/>
          </a:xfrm>
          <a:prstGeom prst="rect">
            <a:avLst/>
          </a:prstGeom>
        </p:spPr>
        <p:txBody>
          <a:bodyPr wrap="square" lIns="182880" tIns="146304" rIns="182880" bIns="146304">
            <a:spAutoFit/>
          </a:bodyPr>
          <a:lstStyle/>
          <a:p>
            <a:pPr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Significant amount </a:t>
            </a:r>
            <a:br>
              <a:rPr lang="en-US" sz="20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20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of infrastructure, not </a:t>
            </a:r>
            <a:br>
              <a:rPr lang="en-US" sz="20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20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related to business</a:t>
            </a:r>
          </a:p>
        </p:txBody>
      </p:sp>
      <p:sp>
        <p:nvSpPr>
          <p:cNvPr id="30" name="Freeform 29"/>
          <p:cNvSpPr/>
          <p:nvPr/>
        </p:nvSpPr>
        <p:spPr bwMode="auto">
          <a:xfrm flipV="1">
            <a:off x="7785100" y="2835911"/>
            <a:ext cx="717658" cy="45719"/>
          </a:xfrm>
          <a:custGeom>
            <a:avLst/>
            <a:gdLst>
              <a:gd name="connsiteX0" fmla="*/ 0 w 546100"/>
              <a:gd name="connsiteY0" fmla="*/ 0 h 0"/>
              <a:gd name="connsiteX1" fmla="*/ 546100 w 5461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46100">
                <a:moveTo>
                  <a:pt x="0" y="0"/>
                </a:moveTo>
                <a:lnTo>
                  <a:pt x="546100" y="0"/>
                </a:lnTo>
              </a:path>
            </a:pathLst>
          </a:custGeom>
          <a:noFill/>
          <a:ln w="25400">
            <a:solidFill>
              <a:schemeClr val="tx1"/>
            </a:solidFill>
            <a:headEnd type="none" w="med" len="med"/>
            <a:tailEnd type="triangl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1" name="Freeform 30"/>
          <p:cNvSpPr/>
          <p:nvPr/>
        </p:nvSpPr>
        <p:spPr bwMode="auto">
          <a:xfrm>
            <a:off x="7797800" y="4217670"/>
            <a:ext cx="706438" cy="867778"/>
          </a:xfrm>
          <a:custGeom>
            <a:avLst/>
            <a:gdLst>
              <a:gd name="connsiteX0" fmla="*/ 0 w 774700"/>
              <a:gd name="connsiteY0" fmla="*/ 965200 h 965200"/>
              <a:gd name="connsiteX1" fmla="*/ 774700 w 774700"/>
              <a:gd name="connsiteY1" fmla="*/ 0 h 96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74700" h="965200">
                <a:moveTo>
                  <a:pt x="0" y="965200"/>
                </a:moveTo>
                <a:lnTo>
                  <a:pt x="774700" y="0"/>
                </a:lnTo>
              </a:path>
            </a:pathLst>
          </a:custGeom>
          <a:noFill/>
          <a:ln w="25400">
            <a:solidFill>
              <a:schemeClr val="tx1"/>
            </a:solidFill>
            <a:headEnd type="none" w="med" len="med"/>
            <a:tailEnd type="triangl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Freeform 31"/>
          <p:cNvSpPr/>
          <p:nvPr/>
        </p:nvSpPr>
        <p:spPr bwMode="auto">
          <a:xfrm>
            <a:off x="7797800" y="5783262"/>
            <a:ext cx="706438" cy="89585"/>
          </a:xfrm>
          <a:custGeom>
            <a:avLst/>
            <a:gdLst>
              <a:gd name="connsiteX0" fmla="*/ 0 w 711200"/>
              <a:gd name="connsiteY0" fmla="*/ 342900 h 342900"/>
              <a:gd name="connsiteX1" fmla="*/ 711200 w 711200"/>
              <a:gd name="connsiteY1" fmla="*/ 0 h 34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11200" h="342900">
                <a:moveTo>
                  <a:pt x="0" y="342900"/>
                </a:moveTo>
                <a:lnTo>
                  <a:pt x="711200" y="0"/>
                </a:lnTo>
              </a:path>
            </a:pathLst>
          </a:custGeom>
          <a:noFill/>
          <a:ln w="25400">
            <a:solidFill>
              <a:schemeClr val="tx1"/>
            </a:solidFill>
            <a:headEnd type="none" w="med" len="med"/>
            <a:tailEnd type="triangl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9441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25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9" grpId="0"/>
      <p:bldP spid="3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noProof="0" dirty="0"/>
              <a:t>Building a solution with Azure Batch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NZ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3938090" y="1678127"/>
            <a:ext cx="5346" cy="1371600"/>
          </a:xfrm>
          <a:prstGeom prst="straightConnector1">
            <a:avLst/>
          </a:prstGeom>
          <a:noFill/>
          <a:ln w="41275" cap="rnd" cmpd="sng" algn="ctr">
            <a:solidFill>
              <a:schemeClr val="tx1"/>
            </a:solidFill>
            <a:prstDash val="sysDot"/>
            <a:tailEnd type="none"/>
          </a:ln>
          <a:effectLst/>
        </p:spPr>
      </p:cxnSp>
      <p:sp>
        <p:nvSpPr>
          <p:cNvPr id="8" name="Rounded Rectangle 7"/>
          <p:cNvSpPr/>
          <p:nvPr/>
        </p:nvSpPr>
        <p:spPr>
          <a:xfrm>
            <a:off x="274638" y="1208433"/>
            <a:ext cx="7315200" cy="469903"/>
          </a:xfrm>
          <a:prstGeom prst="roundRect">
            <a:avLst>
              <a:gd name="adj" fmla="val 0"/>
            </a:avLst>
          </a:prstGeom>
          <a:solidFill>
            <a:schemeClr val="accent5"/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67">
              <a:defRPr/>
            </a:pPr>
            <a:r>
              <a:rPr lang="en-US" sz="2400" kern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User application or service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192338" y="4567440"/>
            <a:ext cx="7478461" cy="1625159"/>
          </a:xfrm>
          <a:prstGeom prst="roundRect">
            <a:avLst>
              <a:gd name="adj" fmla="val 0"/>
            </a:avLst>
          </a:prstGeom>
          <a:noFill/>
          <a:ln w="10795" cap="flat" cmpd="sng" algn="ctr">
            <a:solidFill>
              <a:schemeClr val="tx1"/>
            </a:solidFill>
            <a:prstDash val="solid"/>
            <a:round/>
          </a:ln>
          <a:effectLst/>
        </p:spPr>
        <p:txBody>
          <a:bodyPr rtlCol="0" anchor="ctr"/>
          <a:lstStyle/>
          <a:p>
            <a:pPr algn="ctr" defTabSz="914367">
              <a:defRPr/>
            </a:pPr>
            <a:endParaRPr lang="en-US" sz="1765" kern="0" dirty="0">
              <a:solidFill>
                <a:srgbClr val="505050"/>
              </a:solidFill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282500" y="4654090"/>
            <a:ext cx="7298136" cy="1472416"/>
            <a:chOff x="285796" y="4909275"/>
            <a:chExt cx="7298136" cy="1472416"/>
          </a:xfrm>
        </p:grpSpPr>
        <p:sp>
          <p:nvSpPr>
            <p:cNvPr id="11" name="Rounded Rectangle 10"/>
            <p:cNvSpPr/>
            <p:nvPr/>
          </p:nvSpPr>
          <p:spPr>
            <a:xfrm>
              <a:off x="285796" y="4909275"/>
              <a:ext cx="3566160" cy="782725"/>
            </a:xfrm>
            <a:prstGeom prst="roundRect">
              <a:avLst>
                <a:gd name="adj" fmla="val 0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67">
                <a:defRPr/>
              </a:pPr>
              <a:r>
                <a:rPr lang="en-US" sz="2000" kern="0" dirty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</a:rPr>
                <a:t>PaaS</a:t>
              </a:r>
            </a:p>
            <a:p>
              <a:pPr algn="ctr" defTabSz="914367">
                <a:defRPr/>
              </a:pPr>
              <a:r>
                <a:rPr lang="en-US" sz="2000" kern="0" dirty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</a:rPr>
                <a:t>Cloud Services</a:t>
              </a:r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4013536" y="4909275"/>
              <a:ext cx="3570396" cy="782725"/>
            </a:xfrm>
            <a:prstGeom prst="roundRect">
              <a:avLst>
                <a:gd name="adj" fmla="val 0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67">
                <a:defRPr/>
              </a:pPr>
              <a:r>
                <a:rPr lang="en-US" sz="2000" kern="0" dirty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</a:rPr>
                <a:t>IaaS</a:t>
              </a:r>
            </a:p>
            <a:p>
              <a:pPr algn="ctr" defTabSz="914367">
                <a:defRPr/>
              </a:pPr>
              <a:r>
                <a:rPr lang="en-US" sz="2000" kern="0" dirty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</a:rPr>
                <a:t>Virtual Machines</a:t>
              </a:r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285796" y="5741611"/>
              <a:ext cx="7298136" cy="640080"/>
            </a:xfrm>
            <a:prstGeom prst="roundRect">
              <a:avLst>
                <a:gd name="adj" fmla="val 0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67">
                <a:defRPr/>
              </a:pPr>
              <a:r>
                <a:rPr lang="en-US" sz="2000" kern="0" dirty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</a:rPr>
                <a:t>Hardware</a:t>
              </a:r>
            </a:p>
          </p:txBody>
        </p:sp>
      </p:grpSp>
      <p:sp>
        <p:nvSpPr>
          <p:cNvPr id="14" name="Rounded Rectangle 13"/>
          <p:cNvSpPr/>
          <p:nvPr/>
        </p:nvSpPr>
        <p:spPr>
          <a:xfrm>
            <a:off x="196002" y="2282494"/>
            <a:ext cx="7473764" cy="2079821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 w="9525" cap="flat" cmpd="sng" algn="ctr">
            <a:noFill/>
            <a:prstDash val="solid"/>
            <a:round/>
          </a:ln>
          <a:effectLst/>
        </p:spPr>
        <p:txBody>
          <a:bodyPr lIns="182880" tIns="91440" rIns="182880" bIns="146304" rtlCol="0" anchor="t" anchorCtr="0"/>
          <a:lstStyle/>
          <a:p>
            <a:pPr algn="ctr" defTabSz="914367">
              <a:spcAft>
                <a:spcPts val="294"/>
              </a:spcAft>
              <a:defRPr/>
            </a:pPr>
            <a:r>
              <a:rPr lang="en-US" sz="2800" kern="0" dirty="0">
                <a:solidFill>
                  <a:schemeClr val="bg1"/>
                </a:solidFill>
              </a:rPr>
              <a:t>Azure Batch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366724" y="3646726"/>
            <a:ext cx="7170178" cy="575295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 w="19050" cap="flat" cmpd="sng" algn="ctr">
            <a:solidFill>
              <a:schemeClr val="tx1"/>
            </a:solidFill>
            <a:prstDash val="solid"/>
            <a:round/>
          </a:ln>
          <a:effectLst/>
        </p:spPr>
        <p:txBody>
          <a:bodyPr rtlCol="0" anchor="ctr" anchorCtr="0"/>
          <a:lstStyle/>
          <a:p>
            <a:pPr algn="ctr" defTabSz="914367">
              <a:defRPr/>
            </a:pPr>
            <a:r>
              <a:rPr lang="en-US" sz="2000" kern="0" dirty="0">
                <a:solidFill>
                  <a:schemeClr val="bg1"/>
                </a:solidFill>
              </a:rPr>
              <a:t>VM management and job scheduling</a:t>
            </a:r>
          </a:p>
        </p:txBody>
      </p:sp>
      <p:sp>
        <p:nvSpPr>
          <p:cNvPr id="16" name="Freeform 15"/>
          <p:cNvSpPr/>
          <p:nvPr/>
        </p:nvSpPr>
        <p:spPr bwMode="auto">
          <a:xfrm>
            <a:off x="7768233" y="3156891"/>
            <a:ext cx="0" cy="640080"/>
          </a:xfrm>
          <a:custGeom>
            <a:avLst/>
            <a:gdLst>
              <a:gd name="connsiteX0" fmla="*/ 0 w 0"/>
              <a:gd name="connsiteY0" fmla="*/ 0 h 3365500"/>
              <a:gd name="connsiteX1" fmla="*/ 0 w 0"/>
              <a:gd name="connsiteY1" fmla="*/ 3365500 h 3365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3365500">
                <a:moveTo>
                  <a:pt x="0" y="0"/>
                </a:moveTo>
                <a:lnTo>
                  <a:pt x="0" y="3365500"/>
                </a:lnTo>
              </a:path>
            </a:pathLst>
          </a:custGeom>
          <a:noFill/>
          <a:ln w="254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" name="Freeform 17"/>
          <p:cNvSpPr/>
          <p:nvPr/>
        </p:nvSpPr>
        <p:spPr bwMode="auto">
          <a:xfrm flipV="1">
            <a:off x="7760930" y="3421687"/>
            <a:ext cx="717658" cy="45719"/>
          </a:xfrm>
          <a:custGeom>
            <a:avLst/>
            <a:gdLst>
              <a:gd name="connsiteX0" fmla="*/ 0 w 546100"/>
              <a:gd name="connsiteY0" fmla="*/ 0 h 0"/>
              <a:gd name="connsiteX1" fmla="*/ 546100 w 5461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46100">
                <a:moveTo>
                  <a:pt x="0" y="0"/>
                </a:moveTo>
                <a:lnTo>
                  <a:pt x="546100" y="0"/>
                </a:lnTo>
              </a:path>
            </a:pathLst>
          </a:custGeom>
          <a:noFill/>
          <a:ln w="25400">
            <a:solidFill>
              <a:schemeClr val="tx1"/>
            </a:solidFill>
            <a:headEnd type="none" w="med" len="med"/>
            <a:tailEnd type="triangl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366725" y="2926616"/>
            <a:ext cx="7170178" cy="649601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 w="19050" cap="flat" cmpd="sng" algn="ctr">
            <a:solidFill>
              <a:schemeClr val="tx1"/>
            </a:solidFill>
            <a:prstDash val="solid"/>
            <a:round/>
          </a:ln>
          <a:effectLst/>
        </p:spPr>
        <p:txBody>
          <a:bodyPr rtlCol="0" anchor="ctr" anchorCtr="0"/>
          <a:lstStyle/>
          <a:p>
            <a:pPr algn="ctr" defTabSz="914367">
              <a:defRPr/>
            </a:pPr>
            <a:r>
              <a:rPr lang="en-US" kern="0" dirty="0">
                <a:solidFill>
                  <a:schemeClr val="bg1"/>
                </a:solidFill>
              </a:rPr>
              <a:t>App lifecycle, job dependencies, data movement, user management &amp; authorization, quotas &amp; budget, client plugins</a:t>
            </a:r>
          </a:p>
        </p:txBody>
      </p:sp>
      <p:sp>
        <p:nvSpPr>
          <p:cNvPr id="20" name="Rectangle 19"/>
          <p:cNvSpPr/>
          <p:nvPr/>
        </p:nvSpPr>
        <p:spPr>
          <a:xfrm>
            <a:off x="8504237" y="2225375"/>
            <a:ext cx="3854911" cy="2215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Cloud-enable applications, </a:t>
            </a:r>
            <a:br>
              <a:rPr lang="en-US" sz="24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24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available as SaaS:</a:t>
            </a:r>
          </a:p>
          <a:p>
            <a:pPr marL="233363" indent="-233363">
              <a:buFont typeface="Arial" panose="020B0604020202020204" pitchFamily="34" charset="0"/>
              <a:buChar char="•"/>
            </a:pPr>
            <a:r>
              <a:rPr lang="en-US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Don’t worry about the “plumbing”</a:t>
            </a:r>
          </a:p>
          <a:p>
            <a:pPr marL="233363" indent="-233363">
              <a:buFont typeface="Arial" panose="020B0604020202020204" pitchFamily="34" charset="0"/>
              <a:buChar char="•"/>
            </a:pPr>
            <a:r>
              <a:rPr lang="en-US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Focus on the workload/app</a:t>
            </a:r>
          </a:p>
          <a:p>
            <a:pPr marL="233363" indent="-233363">
              <a:buFont typeface="Arial" panose="020B0604020202020204" pitchFamily="34" charset="0"/>
              <a:buChar char="•"/>
            </a:pPr>
            <a:r>
              <a:rPr lang="en-US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Higher-level capabilities</a:t>
            </a:r>
          </a:p>
          <a:p>
            <a:pPr marL="233363" indent="-233363">
              <a:buFont typeface="Arial" panose="020B0604020202020204" pitchFamily="34" charset="0"/>
              <a:buChar char="•"/>
            </a:pPr>
            <a:r>
              <a:rPr lang="en-US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Minimizes required Azure knowledge</a:t>
            </a:r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5775736" y="4370331"/>
            <a:ext cx="5346" cy="182880"/>
          </a:xfrm>
          <a:prstGeom prst="straightConnector1">
            <a:avLst/>
          </a:prstGeom>
          <a:noFill/>
          <a:ln w="41275" cap="rnd" cmpd="sng" algn="ctr">
            <a:solidFill>
              <a:schemeClr val="tx1"/>
            </a:solidFill>
            <a:prstDash val="sysDot"/>
            <a:tailEnd type="none"/>
          </a:ln>
          <a:effectLst/>
        </p:spPr>
      </p:cxnSp>
      <p:cxnSp>
        <p:nvCxnSpPr>
          <p:cNvPr id="22" name="Straight Arrow Connector 21"/>
          <p:cNvCxnSpPr/>
          <p:nvPr/>
        </p:nvCxnSpPr>
        <p:spPr>
          <a:xfrm>
            <a:off x="2082038" y="4370331"/>
            <a:ext cx="5346" cy="182880"/>
          </a:xfrm>
          <a:prstGeom prst="straightConnector1">
            <a:avLst/>
          </a:prstGeom>
          <a:noFill/>
          <a:ln w="41275" cap="rnd" cmpd="sng" algn="ctr">
            <a:solidFill>
              <a:schemeClr val="tx1"/>
            </a:solidFill>
            <a:prstDash val="sysDot"/>
            <a:tailEnd type="none"/>
          </a:ln>
          <a:effectLst/>
        </p:spPr>
      </p:cxnSp>
    </p:spTree>
    <p:extLst>
      <p:ext uri="{BB962C8B-B14F-4D97-AF65-F5344CB8AC3E}">
        <p14:creationId xmlns:p14="http://schemas.microsoft.com/office/powerpoint/2010/main" val="2190826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8" grpId="0" animBg="1"/>
      <p:bldP spid="19" grpId="0" animBg="1"/>
      <p:bldP spid="2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noProof="0" dirty="0"/>
              <a:t>Patterns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4801314"/>
          </a:xfrm>
        </p:spPr>
        <p:txBody>
          <a:bodyPr/>
          <a:lstStyle/>
          <a:p>
            <a:r>
              <a:rPr lang="en-NZ" noProof="0" dirty="0"/>
              <a:t>Parametric sweep</a:t>
            </a:r>
          </a:p>
          <a:p>
            <a:r>
              <a:rPr lang="en-NZ" dirty="0"/>
              <a:t>Monte Carlo</a:t>
            </a:r>
          </a:p>
          <a:p>
            <a:r>
              <a:rPr lang="en-NZ" noProof="0" dirty="0"/>
              <a:t>Divide and conquer</a:t>
            </a:r>
          </a:p>
          <a:p>
            <a:r>
              <a:rPr lang="en-NZ" dirty="0"/>
              <a:t>Map-reduce</a:t>
            </a:r>
          </a:p>
          <a:p>
            <a:r>
              <a:rPr lang="en-NZ" noProof="0" dirty="0"/>
              <a:t>Genetic algorithms</a:t>
            </a:r>
          </a:p>
          <a:p>
            <a:r>
              <a:rPr lang="en-NZ" dirty="0"/>
              <a:t>Search</a:t>
            </a:r>
            <a:endParaRPr lang="en-NZ" noProof="0" dirty="0"/>
          </a:p>
          <a:p>
            <a:r>
              <a:rPr lang="en-NZ" dirty="0"/>
              <a:t>Analytics and reporting</a:t>
            </a:r>
            <a:endParaRPr lang="en-NZ" noProof="0" dirty="0"/>
          </a:p>
        </p:txBody>
      </p:sp>
    </p:spTree>
    <p:extLst>
      <p:ext uri="{BB962C8B-B14F-4D97-AF65-F5344CB8AC3E}">
        <p14:creationId xmlns:p14="http://schemas.microsoft.com/office/powerpoint/2010/main" val="4068262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noProof="0" dirty="0"/>
              <a:t>Usage patterns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3447098"/>
          </a:xfrm>
        </p:spPr>
        <p:txBody>
          <a:bodyPr/>
          <a:lstStyle/>
          <a:p>
            <a:r>
              <a:rPr lang="en-NZ" noProof="0" dirty="0"/>
              <a:t>Sporadic – on-demand irregular requirements</a:t>
            </a:r>
          </a:p>
          <a:p>
            <a:r>
              <a:rPr lang="en-NZ" noProof="0" dirty="0"/>
              <a:t>Cyclical – scheduled daily, weekly, etc.</a:t>
            </a:r>
          </a:p>
          <a:p>
            <a:r>
              <a:rPr lang="en-NZ" dirty="0"/>
              <a:t>End of period – very large runs quarterly or yearly</a:t>
            </a:r>
          </a:p>
          <a:p>
            <a:r>
              <a:rPr lang="en-NZ" noProof="0" dirty="0"/>
              <a:t>Project – continuing workload for duration of project</a:t>
            </a:r>
          </a:p>
          <a:p>
            <a:r>
              <a:rPr lang="en-NZ" noProof="0" dirty="0"/>
              <a:t>Constant – continuing business need</a:t>
            </a:r>
          </a:p>
        </p:txBody>
      </p:sp>
    </p:spTree>
    <p:extLst>
      <p:ext uri="{BB962C8B-B14F-4D97-AF65-F5344CB8AC3E}">
        <p14:creationId xmlns:p14="http://schemas.microsoft.com/office/powerpoint/2010/main" val="2432100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5-50002_Ignite_Breakout_Template">
  <a:themeElements>
    <a:clrScheme name="Ignite 2016">
      <a:dk1>
        <a:srgbClr val="505050"/>
      </a:dk1>
      <a:lt1>
        <a:srgbClr val="FFFFFF"/>
      </a:lt1>
      <a:dk2>
        <a:srgbClr val="D83B01"/>
      </a:dk2>
      <a:lt2>
        <a:srgbClr val="F8F8F8"/>
      </a:lt2>
      <a:accent1>
        <a:srgbClr val="D83B01"/>
      </a:accent1>
      <a:accent2>
        <a:srgbClr val="0078D7"/>
      </a:accent2>
      <a:accent3>
        <a:srgbClr val="505050"/>
      </a:accent3>
      <a:accent4>
        <a:srgbClr val="D2D2D2"/>
      </a:accent4>
      <a:accent5>
        <a:srgbClr val="FFB900"/>
      </a:accent5>
      <a:accent6>
        <a:srgbClr val="FF8C0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5439">
                  <a:srgbClr val="F8F8F8"/>
                </a:gs>
                <a:gs pos="10000">
                  <a:srgbClr val="F8F8F8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Ignite_2016_16x9_Template [Read-Only]" id="{28841E4C-3918-4368-B735-2FEE76A3D5D1}" vid="{2645CAE1-4F94-464F-93A7-E31E48A0E18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Microsoft_Ignite_2016_16x9_Template_draft</Template>
  <TotalTime>0</TotalTime>
  <Words>1204</Words>
  <Application>Microsoft Office PowerPoint</Application>
  <PresentationFormat>Custom</PresentationFormat>
  <Paragraphs>207</Paragraphs>
  <Slides>20</Slides>
  <Notes>18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Arial</vt:lpstr>
      <vt:lpstr>Consolas</vt:lpstr>
      <vt:lpstr>Segoe UI</vt:lpstr>
      <vt:lpstr>Segoe UI Light</vt:lpstr>
      <vt:lpstr>Wingdings</vt:lpstr>
      <vt:lpstr>5-50002_Ignite_Breakout_Template</vt:lpstr>
      <vt:lpstr>Image</vt:lpstr>
      <vt:lpstr>Microsoft Ignite NZ</vt:lpstr>
      <vt:lpstr>My Other Computer is an Azure Datacentre</vt:lpstr>
      <vt:lpstr>Speed matters</vt:lpstr>
      <vt:lpstr>What could you do with 100x the scale?</vt:lpstr>
      <vt:lpstr>Big Compute solutions at Microsoft</vt:lpstr>
      <vt:lpstr>Building a solution without Azure Batch</vt:lpstr>
      <vt:lpstr>Building a solution with Azure Batch</vt:lpstr>
      <vt:lpstr>Patterns</vt:lpstr>
      <vt:lpstr>Usage patterns</vt:lpstr>
      <vt:lpstr>Azure Batch architecture</vt:lpstr>
      <vt:lpstr>Azure Batch architecture</vt:lpstr>
      <vt:lpstr>Azure Batch architecture</vt:lpstr>
      <vt:lpstr>Azure Batch architecture</vt:lpstr>
      <vt:lpstr>Demo</vt:lpstr>
      <vt:lpstr>Demos</vt:lpstr>
      <vt:lpstr>Challenges and lessons learned</vt:lpstr>
      <vt:lpstr>Ecosystem</vt:lpstr>
      <vt:lpstr>Thanks!</vt:lpstr>
      <vt:lpstr>PowerPoint Presentation</vt:lpstr>
      <vt:lpstr>PowerPoint Presentation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lastModifiedBy/>
  <cp:revision>1</cp:revision>
  <dcterms:created xsi:type="dcterms:W3CDTF">2016-07-14T12:34:12Z</dcterms:created>
  <dcterms:modified xsi:type="dcterms:W3CDTF">2016-10-20T04:42:45Z</dcterms:modified>
  <cp:category/>
</cp:coreProperties>
</file>